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3"/>
  </p:notesMasterIdLst>
  <p:handoutMasterIdLst>
    <p:handoutMasterId r:id="rId64"/>
  </p:handoutMasterIdLst>
  <p:sldIdLst>
    <p:sldId id="462" r:id="rId8"/>
    <p:sldId id="463" r:id="rId9"/>
    <p:sldId id="465" r:id="rId10"/>
    <p:sldId id="466" r:id="rId11"/>
    <p:sldId id="468" r:id="rId12"/>
    <p:sldId id="469" r:id="rId13"/>
    <p:sldId id="470" r:id="rId14"/>
    <p:sldId id="471" r:id="rId15"/>
    <p:sldId id="472" r:id="rId16"/>
    <p:sldId id="473" r:id="rId17"/>
    <p:sldId id="310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3" r:id="rId37"/>
    <p:sldId id="492" r:id="rId38"/>
    <p:sldId id="495" r:id="rId39"/>
    <p:sldId id="494" r:id="rId40"/>
    <p:sldId id="497" r:id="rId41"/>
    <p:sldId id="496" r:id="rId42"/>
    <p:sldId id="498" r:id="rId43"/>
    <p:sldId id="499" r:id="rId44"/>
    <p:sldId id="516" r:id="rId45"/>
    <p:sldId id="501" r:id="rId46"/>
    <p:sldId id="502" r:id="rId47"/>
    <p:sldId id="504" r:id="rId48"/>
    <p:sldId id="503" r:id="rId49"/>
    <p:sldId id="506" r:id="rId50"/>
    <p:sldId id="505" r:id="rId51"/>
    <p:sldId id="507" r:id="rId52"/>
    <p:sldId id="508" r:id="rId53"/>
    <p:sldId id="509" r:id="rId54"/>
    <p:sldId id="510" r:id="rId55"/>
    <p:sldId id="512" r:id="rId56"/>
    <p:sldId id="513" r:id="rId57"/>
    <p:sldId id="514" r:id="rId58"/>
    <p:sldId id="511" r:id="rId59"/>
    <p:sldId id="515" r:id="rId60"/>
    <p:sldId id="517" r:id="rId61"/>
    <p:sldId id="264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206"/>
    <a:srgbClr val="AD2B26"/>
    <a:srgbClr val="49504F"/>
    <a:srgbClr val="B70006"/>
    <a:srgbClr val="FFFFE4"/>
    <a:srgbClr val="919191"/>
    <a:srgbClr val="333333"/>
    <a:srgbClr val="FFFFFF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4" autoAdjust="0"/>
    <p:restoredTop sz="65650" autoAdjust="0"/>
  </p:normalViewPr>
  <p:slideViewPr>
    <p:cSldViewPr snapToGrid="0">
      <p:cViewPr varScale="1">
        <p:scale>
          <a:sx n="79" d="100"/>
          <a:sy n="79" d="100"/>
        </p:scale>
        <p:origin x="92" y="76"/>
      </p:cViewPr>
      <p:guideLst/>
    </p:cSldViewPr>
  </p:slideViewPr>
  <p:outlineViewPr>
    <p:cViewPr>
      <p:scale>
        <a:sx n="33" d="100"/>
        <a:sy n="33" d="100"/>
      </p:scale>
      <p:origin x="0" y="-312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2021/8/27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8C8C8C"/>
                </a:solidFill>
                <a:effectLst/>
              </a:rPr>
              <a:t>#springboot MongoDB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</a:t>
            </a: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 err="1">
                <a:solidFill>
                  <a:srgbClr val="083080"/>
                </a:solidFill>
                <a:effectLst/>
              </a:rPr>
              <a:t>spring.data.mongodb.username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house</a:t>
            </a:r>
            <a:br>
              <a:rPr lang="en-US" altLang="zh-CN" dirty="0">
                <a:solidFill>
                  <a:srgbClr val="067D17"/>
                </a:solidFill>
                <a:effectLst/>
              </a:rPr>
            </a:br>
            <a:r>
              <a:rPr lang="en-US" altLang="zh-CN" dirty="0" err="1">
                <a:solidFill>
                  <a:srgbClr val="083080"/>
                </a:solidFill>
                <a:effectLst/>
              </a:rPr>
              <a:t>spring.data.mongodb.password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oudqBFGmGY8pU6WS</a:t>
            </a:r>
            <a:br>
              <a:rPr lang="en-US" altLang="zh-CN" dirty="0">
                <a:solidFill>
                  <a:srgbClr val="067D17"/>
                </a:solidFill>
                <a:effectLst/>
              </a:rPr>
            </a:br>
            <a:r>
              <a:rPr lang="en-US" altLang="zh-CN" dirty="0" err="1">
                <a:solidFill>
                  <a:srgbClr val="083080"/>
                </a:solidFill>
                <a:effectLst/>
              </a:rPr>
              <a:t>spring.data.mongodb.authentication</a:t>
            </a:r>
            <a:r>
              <a:rPr lang="en-US" altLang="zh-CN" dirty="0">
                <a:solidFill>
                  <a:srgbClr val="083080"/>
                </a:solidFill>
                <a:effectLst/>
              </a:rPr>
              <a:t>-database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admin</a:t>
            </a:r>
            <a:br>
              <a:rPr lang="en-US" altLang="zh-CN" dirty="0">
                <a:solidFill>
                  <a:srgbClr val="067D17"/>
                </a:solidFill>
                <a:effectLst/>
              </a:rPr>
            </a:br>
            <a:r>
              <a:rPr lang="en-US" altLang="zh-CN" dirty="0" err="1">
                <a:solidFill>
                  <a:srgbClr val="083080"/>
                </a:solidFill>
                <a:effectLst/>
              </a:rPr>
              <a:t>spring.data.mongodb.database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house</a:t>
            </a:r>
            <a:br>
              <a:rPr lang="en-US" altLang="zh-CN" dirty="0">
                <a:solidFill>
                  <a:srgbClr val="067D17"/>
                </a:solidFill>
                <a:effectLst/>
              </a:rPr>
            </a:br>
            <a:r>
              <a:rPr lang="en-US" altLang="zh-CN" dirty="0" err="1">
                <a:solidFill>
                  <a:srgbClr val="083080"/>
                </a:solidFill>
                <a:effectLst/>
              </a:rPr>
              <a:t>spring.data.mongodb.port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27017</a:t>
            </a:r>
            <a:br>
              <a:rPr lang="en-US" altLang="zh-CN" dirty="0">
                <a:solidFill>
                  <a:srgbClr val="1750EB"/>
                </a:solidFill>
                <a:effectLst/>
              </a:rPr>
            </a:br>
            <a:r>
              <a:rPr lang="en-US" altLang="zh-CN" dirty="0" err="1">
                <a:solidFill>
                  <a:srgbClr val="083080"/>
                </a:solidFill>
                <a:effectLst/>
              </a:rPr>
              <a:t>spring.data.mongodb.host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192.168.31.81</a:t>
            </a:r>
            <a:br>
              <a:rPr lang="en-US" altLang="zh-CN" dirty="0">
                <a:solidFill>
                  <a:srgbClr val="067D17"/>
                </a:solidFill>
                <a:effectLst/>
              </a:rPr>
            </a:br>
            <a:r>
              <a:rPr lang="en-US" altLang="zh-CN" dirty="0" err="1">
                <a:solidFill>
                  <a:srgbClr val="083080"/>
                </a:solidFill>
                <a:effectLst/>
              </a:rPr>
              <a:t>spring.data.mongodb.auto</a:t>
            </a:r>
            <a:r>
              <a:rPr lang="en-US" altLang="zh-CN" dirty="0">
                <a:solidFill>
                  <a:srgbClr val="083080"/>
                </a:solidFill>
                <a:effectLst/>
              </a:rPr>
              <a:t>-index-creation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true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32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963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1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map.sogou.com/" TargetMode="External"/><Relationship Id="rId3" Type="http://schemas.openxmlformats.org/officeDocument/2006/relationships/hyperlink" Target="https://lbsyun.baidu.com/" TargetMode="External"/><Relationship Id="rId7" Type="http://schemas.openxmlformats.org/officeDocument/2006/relationships/hyperlink" Target="https://lbs.qq.com/" TargetMode="External"/><Relationship Id="rId2" Type="http://schemas.openxmlformats.org/officeDocument/2006/relationships/hyperlink" Target="https://map.baidu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p.qq.com/" TargetMode="External"/><Relationship Id="rId5" Type="http://schemas.openxmlformats.org/officeDocument/2006/relationships/hyperlink" Target="https://lbs.amap.com/" TargetMode="External"/><Relationship Id="rId4" Type="http://schemas.openxmlformats.org/officeDocument/2006/relationships/hyperlink" Target="https://www.amap.com/" TargetMode="External"/><Relationship Id="rId9" Type="http://schemas.openxmlformats.org/officeDocument/2006/relationships/hyperlink" Target="http://map.sogou.com/api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lbsyun.baidu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bsyun.baidu.com/index.php?title=jspopularGL/guide/show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bsyun.baidu.com/index.php?title=jspopularGL/guide/widget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bsyun.baidu.com/index.php?title=jspopularGL/guide/addOverlay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bsyun.baidu.com/index.php?title=jspopularGL/guide/even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bsyun.baidu.com/index.php?title=jspopularGL/guide/maptyp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lbsyun.baidu.com/jsdemo.htm#localSearchKey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lbsyun.baidu.com/jsdemo.htm#localSearchKeyCircle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lbsyun.baidu.com/solutions/mapvdat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lbsyun.baidu.com/index.php?title=webapi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bsyun.baidu.com/index.php?title=webapi/guide/changeposition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bsyun.baidu.com/index.php?title=webapi/ip-api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lbsyun.baidu.com/index.php?title=webapi/place-suggestion-api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bsyun.baidu.com/index.php?title=webapi/direction-api-v2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huiyan-fe/BMapGLLib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地图专题课程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地图基础</a:t>
            </a:r>
            <a:r>
              <a:rPr lang="en-US" altLang="zh-CN" dirty="0"/>
              <a:t>API</a:t>
            </a:r>
            <a:r>
              <a:rPr lang="zh-CN" altLang="en-US" dirty="0"/>
              <a:t>与搜索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地图应用场景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车联网行业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2CCE11E2-E4DF-4241-97E6-9CA465E93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75536"/>
            <a:ext cx="10749598" cy="36368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dirty="0"/>
              <a:t>汽车企业通过地图数据和在线地图服务，实现车载导航、自动驾驶和手车互联等场景需求。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D68340E-CE57-42F3-9A5C-CBFF01785C0C}"/>
              </a:ext>
            </a:extLst>
          </p:cNvPr>
          <p:cNvGrpSpPr/>
          <p:nvPr/>
        </p:nvGrpSpPr>
        <p:grpSpPr>
          <a:xfrm>
            <a:off x="305956" y="2326817"/>
            <a:ext cx="3695700" cy="4352031"/>
            <a:chOff x="218871" y="2622909"/>
            <a:chExt cx="3695700" cy="435203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D39EEC5-4BEF-4977-BD3B-4060498B0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71" y="2622909"/>
              <a:ext cx="3695700" cy="255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C44AADA-FABE-409A-9929-A34B825B6AD0}"/>
                </a:ext>
              </a:extLst>
            </p:cNvPr>
            <p:cNvSpPr txBox="1"/>
            <p:nvPr/>
          </p:nvSpPr>
          <p:spPr>
            <a:xfrm>
              <a:off x="1127018" y="5414675"/>
              <a:ext cx="2057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车机地图展示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F8CE709-ACF7-4509-B1AF-976923E21AF2}"/>
                </a:ext>
              </a:extLst>
            </p:cNvPr>
            <p:cNvSpPr txBox="1"/>
            <p:nvPr/>
          </p:nvSpPr>
          <p:spPr>
            <a:xfrm>
              <a:off x="419003" y="5774611"/>
              <a:ext cx="329543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高清流畅的</a:t>
              </a:r>
              <a:r>
                <a:rPr lang="en-US" altLang="zh-CN" dirty="0"/>
                <a:t>SVG</a:t>
              </a:r>
              <a:r>
                <a:rPr lang="zh-CN" altLang="en-US" dirty="0"/>
                <a:t>矢量地图和高精度卫星瓦片图展示，提升车机图视觉体验</a:t>
              </a:r>
            </a:p>
            <a:p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B5F183-1378-4BDC-A9CC-BA09ECCE8DBD}"/>
              </a:ext>
            </a:extLst>
          </p:cNvPr>
          <p:cNvGrpSpPr/>
          <p:nvPr/>
        </p:nvGrpSpPr>
        <p:grpSpPr>
          <a:xfrm>
            <a:off x="4305516" y="2326817"/>
            <a:ext cx="3695700" cy="3829358"/>
            <a:chOff x="4218431" y="2622909"/>
            <a:chExt cx="3695700" cy="3829358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B8A0F041-8BE5-49F4-BE79-2ADA95896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431" y="2622909"/>
              <a:ext cx="3695700" cy="255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23FBB47-C0FC-4E8B-9A81-C422B445FEA5}"/>
                </a:ext>
              </a:extLst>
            </p:cNvPr>
            <p:cNvSpPr txBox="1"/>
            <p:nvPr/>
          </p:nvSpPr>
          <p:spPr>
            <a:xfrm>
              <a:off x="5310815" y="5410557"/>
              <a:ext cx="2057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地点检索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1426C2E-345B-4CB1-9E2B-6904797A7D08}"/>
                </a:ext>
              </a:extLst>
            </p:cNvPr>
            <p:cNvSpPr txBox="1"/>
            <p:nvPr/>
          </p:nvSpPr>
          <p:spPr>
            <a:xfrm>
              <a:off x="4418563" y="5805936"/>
              <a:ext cx="32954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智能</a:t>
              </a:r>
              <a:r>
                <a:rPr lang="en-US" altLang="zh-CN" dirty="0"/>
                <a:t>POI</a:t>
              </a:r>
              <a:r>
                <a:rPr lang="zh-CN" altLang="en-US" dirty="0"/>
                <a:t>搜索和逆地理编码，精准搜索目的地、定位车辆位置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BA66300-E8EC-4D79-AF7C-1EDCD54BCCF0}"/>
              </a:ext>
            </a:extLst>
          </p:cNvPr>
          <p:cNvGrpSpPr/>
          <p:nvPr/>
        </p:nvGrpSpPr>
        <p:grpSpPr>
          <a:xfrm>
            <a:off x="8364514" y="2326817"/>
            <a:ext cx="4635403" cy="4048311"/>
            <a:chOff x="8277429" y="2622909"/>
            <a:chExt cx="4635403" cy="4048311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BF923165-93BD-4161-A756-4A4A9AED1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7429" y="2622909"/>
              <a:ext cx="3695700" cy="255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DCBC49E-6001-4C9B-B64A-1E6B4232B72B}"/>
                </a:ext>
              </a:extLst>
            </p:cNvPr>
            <p:cNvSpPr txBox="1"/>
            <p:nvPr/>
          </p:nvSpPr>
          <p:spPr>
            <a:xfrm>
              <a:off x="9217132" y="5410557"/>
              <a:ext cx="36957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实时路况数据流</a:t>
              </a:r>
            </a:p>
            <a:p>
              <a:pPr algn="l"/>
              <a:endParaRPr lang="zh-CN" altLang="en-US" sz="20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C6EF059-9666-4A36-822B-05B56D92CDF6}"/>
                </a:ext>
              </a:extLst>
            </p:cNvPr>
            <p:cNvSpPr txBox="1"/>
            <p:nvPr/>
          </p:nvSpPr>
          <p:spPr>
            <a:xfrm>
              <a:off x="8606251" y="5747890"/>
              <a:ext cx="329543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准确的分钟级实时路况数据流，为车机导航提供可信交通动态信息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81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AD210B-8694-43A4-891A-E8DB3482E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网约车行业</a:t>
            </a:r>
            <a:endParaRPr lang="en-US" altLang="zh-CN" dirty="0"/>
          </a:p>
          <a:p>
            <a:r>
              <a:rPr lang="zh-CN" altLang="en-US" dirty="0"/>
              <a:t>智能穿戴产品</a:t>
            </a:r>
            <a:endParaRPr lang="en-US" altLang="zh-CN" dirty="0"/>
          </a:p>
          <a:p>
            <a:r>
              <a:rPr lang="zh-CN" altLang="en-US" dirty="0"/>
              <a:t>智能物流行业</a:t>
            </a:r>
            <a:endParaRPr lang="en-US" altLang="zh-CN" dirty="0"/>
          </a:p>
          <a:p>
            <a:r>
              <a:rPr lang="zh-CN" altLang="en-US" dirty="0"/>
              <a:t>智能景区行业</a:t>
            </a:r>
            <a:endParaRPr lang="en-US" altLang="zh-CN" dirty="0"/>
          </a:p>
          <a:p>
            <a:r>
              <a:rPr lang="zh-CN" altLang="en-US" dirty="0"/>
              <a:t>车联网行业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75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常用地图服务的比较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43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常用地图服务的比较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国内常见地图服务厂商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F492243-00D7-447D-9C04-DE1B6CC7F42F}"/>
              </a:ext>
            </a:extLst>
          </p:cNvPr>
          <p:cNvGrpSpPr/>
          <p:nvPr/>
        </p:nvGrpSpPr>
        <p:grpSpPr>
          <a:xfrm>
            <a:off x="1789456" y="1982033"/>
            <a:ext cx="9046474" cy="626663"/>
            <a:chOff x="1789456" y="1982033"/>
            <a:chExt cx="9046474" cy="62666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DF7B5D7-86FF-46D1-AFA0-1F0C5770C099}"/>
                </a:ext>
              </a:extLst>
            </p:cNvPr>
            <p:cNvSpPr/>
            <p:nvPr/>
          </p:nvSpPr>
          <p:spPr bwMode="auto">
            <a:xfrm>
              <a:off x="1789456" y="1982033"/>
              <a:ext cx="2571134" cy="626663"/>
            </a:xfrm>
            <a:prstGeom prst="rect">
              <a:avLst/>
            </a:prstGeom>
            <a:solidFill>
              <a:srgbClr val="AD2A2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百度地图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CE300F8-8CC3-47D6-A906-54F0DE13FEC0}"/>
                </a:ext>
              </a:extLst>
            </p:cNvPr>
            <p:cNvSpPr/>
            <p:nvPr/>
          </p:nvSpPr>
          <p:spPr bwMode="auto">
            <a:xfrm>
              <a:off x="4360590" y="1982033"/>
              <a:ext cx="6475340" cy="62666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D2A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r>
                <a:rPr lang="zh-CN" altLang="en-US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官网：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  <a:hlinkClick r:id="rId2"/>
                </a:rPr>
                <a:t>https://map.baidu.com/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</a:t>
              </a:r>
              <a:r>
                <a:rPr lang="zh-CN" altLang="en-US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开发平台：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  <a:hlinkClick r:id="rId3"/>
                </a:rPr>
                <a:t>https://lbsyun.baidu.com/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</a:t>
              </a:r>
              <a:endPara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F8FD1D5-0B85-4210-B265-90BE8D2083F3}"/>
              </a:ext>
            </a:extLst>
          </p:cNvPr>
          <p:cNvGrpSpPr/>
          <p:nvPr/>
        </p:nvGrpSpPr>
        <p:grpSpPr>
          <a:xfrm>
            <a:off x="1789456" y="2869929"/>
            <a:ext cx="9046474" cy="626663"/>
            <a:chOff x="1789456" y="2869929"/>
            <a:chExt cx="9046474" cy="62666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F973889-34C5-4CDA-8255-03E03A2A90F2}"/>
                </a:ext>
              </a:extLst>
            </p:cNvPr>
            <p:cNvSpPr/>
            <p:nvPr/>
          </p:nvSpPr>
          <p:spPr bwMode="auto">
            <a:xfrm>
              <a:off x="1789456" y="2869929"/>
              <a:ext cx="2571134" cy="626663"/>
            </a:xfrm>
            <a:prstGeom prst="rect">
              <a:avLst/>
            </a:prstGeom>
            <a:solidFill>
              <a:srgbClr val="48504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高德地图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50D444A-2105-459D-A507-BE791887A02F}"/>
                </a:ext>
              </a:extLst>
            </p:cNvPr>
            <p:cNvSpPr/>
            <p:nvPr/>
          </p:nvSpPr>
          <p:spPr bwMode="auto">
            <a:xfrm>
              <a:off x="4360590" y="2869929"/>
              <a:ext cx="6475340" cy="62666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48504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r>
                <a:rPr lang="zh-CN" altLang="en-US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官网：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  <a:hlinkClick r:id="rId4"/>
                </a:rPr>
                <a:t>https://www.amap.com/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 </a:t>
              </a:r>
              <a:r>
                <a:rPr lang="zh-CN" altLang="en-US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开发平台：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  <a:hlinkClick r:id="rId5"/>
                </a:rPr>
                <a:t>https://lbs.amap.com/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</a:t>
              </a:r>
              <a:endPara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902B71F-3498-48F2-BBB3-4C5CFE468D80}"/>
              </a:ext>
            </a:extLst>
          </p:cNvPr>
          <p:cNvGrpSpPr/>
          <p:nvPr/>
        </p:nvGrpSpPr>
        <p:grpSpPr>
          <a:xfrm>
            <a:off x="1789456" y="3782258"/>
            <a:ext cx="9046474" cy="626663"/>
            <a:chOff x="1789456" y="3782258"/>
            <a:chExt cx="9046474" cy="62666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A438D91-FA12-4F74-804D-EE50E67D4158}"/>
                </a:ext>
              </a:extLst>
            </p:cNvPr>
            <p:cNvSpPr/>
            <p:nvPr/>
          </p:nvSpPr>
          <p:spPr bwMode="auto">
            <a:xfrm>
              <a:off x="1789456" y="3782258"/>
              <a:ext cx="2571134" cy="626663"/>
            </a:xfrm>
            <a:prstGeom prst="rect">
              <a:avLst/>
            </a:prstGeom>
            <a:solidFill>
              <a:srgbClr val="AD2A2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腾讯地图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DA87274-2770-42F1-B0A5-AAB86CA506B0}"/>
                </a:ext>
              </a:extLst>
            </p:cNvPr>
            <p:cNvSpPr/>
            <p:nvPr/>
          </p:nvSpPr>
          <p:spPr bwMode="auto">
            <a:xfrm>
              <a:off x="4360590" y="3782258"/>
              <a:ext cx="6475340" cy="62666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D2A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r>
                <a:rPr lang="zh-CN" altLang="en-US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官网：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  <a:hlinkClick r:id="rId6"/>
                </a:rPr>
                <a:t>https://map.qq.com/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    </a:t>
              </a:r>
              <a:r>
                <a:rPr lang="zh-CN" altLang="en-US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开放平台：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  <a:hlinkClick r:id="rId7"/>
                </a:rPr>
                <a:t>https://lbs.qq.com/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</a:t>
              </a:r>
              <a:endPara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6D06175-E074-48E1-9904-EF605A4BFA96}"/>
              </a:ext>
            </a:extLst>
          </p:cNvPr>
          <p:cNvGrpSpPr/>
          <p:nvPr/>
        </p:nvGrpSpPr>
        <p:grpSpPr>
          <a:xfrm>
            <a:off x="1789456" y="4670154"/>
            <a:ext cx="9046474" cy="626663"/>
            <a:chOff x="1789456" y="4670154"/>
            <a:chExt cx="9046474" cy="62666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7ABB868-1037-40EC-B231-AC56A51A0583}"/>
                </a:ext>
              </a:extLst>
            </p:cNvPr>
            <p:cNvSpPr/>
            <p:nvPr/>
          </p:nvSpPr>
          <p:spPr bwMode="auto">
            <a:xfrm>
              <a:off x="1789456" y="4670154"/>
              <a:ext cx="2571134" cy="626663"/>
            </a:xfrm>
            <a:prstGeom prst="rect">
              <a:avLst/>
            </a:prstGeom>
            <a:solidFill>
              <a:srgbClr val="48504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搜狗地图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E1932D-2DCA-4897-8273-DEA67BE91600}"/>
                </a:ext>
              </a:extLst>
            </p:cNvPr>
            <p:cNvSpPr/>
            <p:nvPr/>
          </p:nvSpPr>
          <p:spPr bwMode="auto">
            <a:xfrm>
              <a:off x="4360590" y="4670154"/>
              <a:ext cx="6475340" cy="62666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48504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r>
                <a:rPr lang="zh-CN" altLang="en-US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官网： 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  <a:hlinkClick r:id="rId8"/>
                </a:rPr>
                <a:t>http://map.sogou.com/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 </a:t>
              </a:r>
              <a:r>
                <a:rPr lang="zh-CN" altLang="en-US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开放平台：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  <a:hlinkClick r:id="rId9"/>
                </a:rPr>
                <a:t>http://map.sogou.com/api/</a:t>
              </a:r>
              <a:r>
                <a:rPr lang="en-US" altLang="zh-CN" sz="14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 </a:t>
              </a:r>
              <a:endPara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90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常用地图服务的比较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国内常见地图服务厂商比较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956874E-5DD9-467F-AC9C-3DE9F9758259}"/>
              </a:ext>
            </a:extLst>
          </p:cNvPr>
          <p:cNvGrpSpPr/>
          <p:nvPr/>
        </p:nvGrpSpPr>
        <p:grpSpPr>
          <a:xfrm>
            <a:off x="1004605" y="1330247"/>
            <a:ext cx="6235355" cy="1565153"/>
            <a:chOff x="1004605" y="1330247"/>
            <a:chExt cx="6235355" cy="1565153"/>
          </a:xfrm>
        </p:grpSpPr>
        <p:sp>
          <p:nvSpPr>
            <p:cNvPr id="37" name="TextBox 46">
              <a:extLst>
                <a:ext uri="{FF2B5EF4-FFF2-40B4-BE49-F238E27FC236}">
                  <a16:creationId xmlns:a16="http://schemas.microsoft.com/office/drawing/2014/main" id="{3A71D835-58EF-4B32-B019-804867E72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641" y="1415941"/>
              <a:ext cx="2209259" cy="407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AD2B2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  <a:sym typeface="Bebas"/>
                </a:rPr>
                <a:t>32.7%</a:t>
              </a:r>
              <a:r>
                <a:rPr lang="zh-CN" altLang="en-US" sz="2000" dirty="0">
                  <a:solidFill>
                    <a:srgbClr val="AD2B2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  <a:sym typeface="Bebas"/>
                </a:rPr>
                <a:t>市场占有率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59636E-9CA3-4F8F-8874-3DF3F3886EA8}"/>
                </a:ext>
              </a:extLst>
            </p:cNvPr>
            <p:cNvGrpSpPr/>
            <p:nvPr/>
          </p:nvGrpSpPr>
          <p:grpSpPr>
            <a:xfrm>
              <a:off x="1004605" y="1330247"/>
              <a:ext cx="6235355" cy="1565153"/>
              <a:chOff x="1004605" y="1330247"/>
              <a:chExt cx="6235355" cy="1565153"/>
            </a:xfrm>
          </p:grpSpPr>
          <p:sp>
            <p:nvSpPr>
              <p:cNvPr id="16" name="Oval 12">
                <a:extLst>
                  <a:ext uri="{FF2B5EF4-FFF2-40B4-BE49-F238E27FC236}">
                    <a16:creationId xmlns:a16="http://schemas.microsoft.com/office/drawing/2014/main" id="{33942B35-C9DE-4D47-92C8-970518850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0463" y="1723154"/>
                <a:ext cx="163512" cy="163513"/>
              </a:xfrm>
              <a:prstGeom prst="ellipse">
                <a:avLst/>
              </a:prstGeom>
              <a:solidFill>
                <a:srgbClr val="AD2B26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05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 pitchFamily="2" charset="0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D61605D-AC7C-468E-ACE7-0D062519C424}"/>
                  </a:ext>
                </a:extLst>
              </p:cNvPr>
              <p:cNvGrpSpPr/>
              <p:nvPr/>
            </p:nvGrpSpPr>
            <p:grpSpPr>
              <a:xfrm>
                <a:off x="1004605" y="1330247"/>
                <a:ext cx="6235355" cy="1565153"/>
                <a:chOff x="1004605" y="1330247"/>
                <a:chExt cx="6235355" cy="1565153"/>
              </a:xfrm>
            </p:grpSpPr>
            <p:sp>
              <p:nvSpPr>
                <p:cNvPr id="32" name="Line 16">
                  <a:extLst>
                    <a:ext uri="{FF2B5EF4-FFF2-40B4-BE49-F238E27FC236}">
                      <a16:creationId xmlns:a16="http://schemas.microsoft.com/office/drawing/2014/main" id="{25DB33BD-AAB6-41C1-8950-6C00B0A5D0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881763" y="1805704"/>
                  <a:ext cx="10287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 type="none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050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 pitchFamily="2" charset="0"/>
                  </a:endParaRPr>
                </a:p>
              </p:txBody>
            </p:sp>
            <p:sp>
              <p:nvSpPr>
                <p:cNvPr id="36" name="TextBox 45">
                  <a:extLst>
                    <a:ext uri="{FF2B5EF4-FFF2-40B4-BE49-F238E27FC236}">
                      <a16:creationId xmlns:a16="http://schemas.microsoft.com/office/drawing/2014/main" id="{B2E259B1-5686-4093-8AAC-420BE9ED41C5}"/>
                    </a:ext>
                  </a:extLst>
                </p:cNvPr>
                <p:cNvSpPr txBox="1"/>
                <p:nvPr/>
              </p:nvSpPr>
              <p:spPr>
                <a:xfrm>
                  <a:off x="1004605" y="1873967"/>
                  <a:ext cx="3707295" cy="10214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>
                    <a:lnSpc>
                      <a:spcPct val="13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  <a:sym typeface="Bebas"/>
                    </a:rPr>
                    <a:t>第一梯队地图服务提供商，功能特点：鹰眼轨迹、智能调度、全球服务、室内地图等。服务集成简单，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  <a:sym typeface="Bebas"/>
                    </a:rPr>
                    <a:t>SDK</a:t>
                  </a: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  <a:sym typeface="Bebas"/>
                    </a:rPr>
                    <a:t>功能丰富。</a:t>
                  </a:r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1DFB7E0F-87B3-40AD-BAE3-33347E08ADC4}"/>
                    </a:ext>
                  </a:extLst>
                </p:cNvPr>
                <p:cNvSpPr/>
                <p:nvPr/>
              </p:nvSpPr>
              <p:spPr>
                <a:xfrm>
                  <a:off x="6292222" y="1330247"/>
                  <a:ext cx="947738" cy="949325"/>
                </a:xfrm>
                <a:prstGeom prst="ellipse">
                  <a:avLst/>
                </a:prstGeom>
                <a:solidFill>
                  <a:srgbClr val="AD2B26"/>
                </a:solidFill>
                <a:ln w="25400">
                  <a:noFill/>
                </a:ln>
                <a:effectLst>
                  <a:outerShdw blurRad="241300" dist="38100" dir="5400000" sx="90000" sy="-19000" rotWithShape="0">
                    <a:schemeClr val="tx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dirty="0">
                      <a:solidFill>
                        <a:schemeClr val="bg1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  <a:sym typeface="Bebas" pitchFamily="2" charset="0"/>
                    </a:rPr>
                    <a:t>百度地图</a:t>
                  </a:r>
                  <a:endParaRPr lang="en-US" altLang="zh-CN" dirty="0">
                    <a:solidFill>
                      <a:schemeClr val="bg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 pitchFamily="2" charset="0"/>
                  </a:endParaRPr>
                </a:p>
              </p:txBody>
            </p:sp>
          </p:grp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DC216D7-9BDF-41F6-9373-30EFAC83B8CD}"/>
              </a:ext>
            </a:extLst>
          </p:cNvPr>
          <p:cNvGrpSpPr/>
          <p:nvPr/>
        </p:nvGrpSpPr>
        <p:grpSpPr>
          <a:xfrm>
            <a:off x="5073176" y="2391739"/>
            <a:ext cx="6407944" cy="1571704"/>
            <a:chOff x="5073176" y="2391739"/>
            <a:chExt cx="6407944" cy="1571704"/>
          </a:xfrm>
        </p:grpSpPr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AFEFBF04-B1BF-49E7-BDB1-AD1A3CC14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684" y="2780870"/>
              <a:ext cx="165100" cy="165100"/>
            </a:xfrm>
            <a:prstGeom prst="ellipse">
              <a:avLst/>
            </a:prstGeom>
            <a:solidFill>
              <a:srgbClr val="49504F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05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FA75F12-3FCD-4718-A34F-F13E72218D97}"/>
                </a:ext>
              </a:extLst>
            </p:cNvPr>
            <p:cNvGrpSpPr/>
            <p:nvPr/>
          </p:nvGrpSpPr>
          <p:grpSpPr>
            <a:xfrm>
              <a:off x="5073176" y="2391739"/>
              <a:ext cx="6407944" cy="1571704"/>
              <a:chOff x="5073176" y="2391739"/>
              <a:chExt cx="6407944" cy="1571704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BEDB3F6B-2B04-4605-9C39-DD7F78EE3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70784" y="2861832"/>
                <a:ext cx="1028700" cy="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oval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 pitchFamily="2" charset="0"/>
                </a:endParaRPr>
              </a:p>
            </p:txBody>
          </p:sp>
          <p:sp>
            <p:nvSpPr>
              <p:cNvPr id="38" name="TextBox 47">
                <a:extLst>
                  <a:ext uri="{FF2B5EF4-FFF2-40B4-BE49-F238E27FC236}">
                    <a16:creationId xmlns:a16="http://schemas.microsoft.com/office/drawing/2014/main" id="{F8EB0680-4F2F-4BD1-8589-B75BE7F6C74A}"/>
                  </a:ext>
                </a:extLst>
              </p:cNvPr>
              <p:cNvSpPr txBox="1"/>
              <p:nvPr/>
            </p:nvSpPr>
            <p:spPr>
              <a:xfrm>
                <a:off x="7591088" y="2942010"/>
                <a:ext cx="3890032" cy="102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/>
                  </a:rPr>
                  <a:t>第一梯队地图服务提供商，功能特点：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/>
                  </a:rPr>
                  <a:t>LOCA 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/>
                  </a:rPr>
                  <a:t>数据可视化、猎鹰轨迹服务、智慧景区等。服务集成简单，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/>
                  </a:rPr>
                  <a:t>SDK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/>
                  </a:rPr>
                  <a:t>功能丰富。</a:t>
                </a:r>
              </a:p>
            </p:txBody>
          </p:sp>
          <p:sp>
            <p:nvSpPr>
              <p:cNvPr id="39" name="TextBox 48">
                <a:extLst>
                  <a:ext uri="{FF2B5EF4-FFF2-40B4-BE49-F238E27FC236}">
                    <a16:creationId xmlns:a16="http://schemas.microsoft.com/office/drawing/2014/main" id="{559436FE-2A6E-4ACF-B096-0DAED460D47E}"/>
                  </a:ext>
                </a:extLst>
              </p:cNvPr>
              <p:cNvSpPr txBox="1"/>
              <p:nvPr/>
            </p:nvSpPr>
            <p:spPr>
              <a:xfrm>
                <a:off x="7566809" y="2485571"/>
                <a:ext cx="1996059" cy="407291"/>
              </a:xfrm>
              <a:prstGeom prst="rect">
                <a:avLst/>
              </a:prstGeom>
              <a:noFill/>
            </p:spPr>
            <p:txBody>
              <a:bodyPr wrap="none" t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404040"/>
                    </a:solidFill>
                    <a:latin typeface="Alibaba PuHuiTi M" pitchFamily="18" charset="-122"/>
                    <a:ea typeface="Alibaba PuHuiTi M" pitchFamily="18" charset="-122"/>
                    <a:cs typeface="Alibaba PuHuiTi M" pitchFamily="18" charset="-122"/>
                    <a:sym typeface="Bebas"/>
                  </a:rPr>
                  <a:t>33%</a:t>
                </a:r>
                <a:r>
                  <a:rPr lang="zh-CN" altLang="en-US" sz="2000" dirty="0">
                    <a:solidFill>
                      <a:srgbClr val="404040"/>
                    </a:solidFill>
                    <a:latin typeface="Alibaba PuHuiTi M" pitchFamily="18" charset="-122"/>
                    <a:ea typeface="Alibaba PuHuiTi M" pitchFamily="18" charset="-122"/>
                    <a:cs typeface="Alibaba PuHuiTi M" pitchFamily="18" charset="-122"/>
                    <a:sym typeface="Bebas"/>
                  </a:rPr>
                  <a:t>市场占有率</a:t>
                </a: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5F9E2D3C-14FF-4AA0-B04A-3FBE0868A9E4}"/>
                  </a:ext>
                </a:extLst>
              </p:cNvPr>
              <p:cNvSpPr/>
              <p:nvPr/>
            </p:nvSpPr>
            <p:spPr>
              <a:xfrm>
                <a:off x="5073176" y="2391739"/>
                <a:ext cx="947737" cy="947737"/>
              </a:xfrm>
              <a:prstGeom prst="ellipse">
                <a:avLst/>
              </a:prstGeom>
              <a:solidFill>
                <a:srgbClr val="49504F"/>
              </a:solidFill>
              <a:ln w="25400">
                <a:noFill/>
              </a:ln>
              <a:effectLst>
                <a:outerShdw blurRad="241300" dist="38100" dir="5400000" sx="90000" sy="-19000" rotWithShape="0">
                  <a:schemeClr val="tx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 pitchFamily="2" charset="0"/>
                  </a:rPr>
                  <a:t>高德地图</a:t>
                </a:r>
                <a:endParaRPr lang="en-US" altLang="zh-CN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 pitchFamily="2" charset="0"/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9F0D4EB-9976-4529-AC56-B24A9F69C025}"/>
              </a:ext>
            </a:extLst>
          </p:cNvPr>
          <p:cNvGrpSpPr/>
          <p:nvPr/>
        </p:nvGrpSpPr>
        <p:grpSpPr>
          <a:xfrm>
            <a:off x="891978" y="3366271"/>
            <a:ext cx="6347982" cy="1876889"/>
            <a:chOff x="891978" y="3366271"/>
            <a:chExt cx="6347982" cy="1876889"/>
          </a:xfrm>
        </p:grpSpPr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ADA68797-A3C4-416D-B895-BC9E88EF6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0938" y="3757590"/>
              <a:ext cx="163512" cy="163513"/>
            </a:xfrm>
            <a:prstGeom prst="ellipse">
              <a:avLst/>
            </a:prstGeom>
            <a:solidFill>
              <a:srgbClr val="AD2B26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05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1DD4EE5-9968-4F0D-B0D9-84CB1DA42402}"/>
                </a:ext>
              </a:extLst>
            </p:cNvPr>
            <p:cNvGrpSpPr/>
            <p:nvPr/>
          </p:nvGrpSpPr>
          <p:grpSpPr>
            <a:xfrm>
              <a:off x="891978" y="3366271"/>
              <a:ext cx="6347982" cy="1876889"/>
              <a:chOff x="891978" y="3366271"/>
              <a:chExt cx="6347982" cy="1876889"/>
            </a:xfrm>
          </p:grpSpPr>
          <p:sp>
            <p:nvSpPr>
              <p:cNvPr id="34" name="Line 18">
                <a:extLst>
                  <a:ext uri="{FF2B5EF4-FFF2-40B4-BE49-F238E27FC236}">
                    <a16:creationId xmlns:a16="http://schemas.microsoft.com/office/drawing/2014/main" id="{41A05AF9-0FFC-4626-82F4-B99EB3274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45200" y="3840140"/>
                <a:ext cx="1457325" cy="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 pitchFamily="2" charset="0"/>
                </a:endParaRPr>
              </a:p>
            </p:txBody>
          </p:sp>
          <p:sp>
            <p:nvSpPr>
              <p:cNvPr id="40" name="TextBox 49">
                <a:extLst>
                  <a:ext uri="{FF2B5EF4-FFF2-40B4-BE49-F238E27FC236}">
                    <a16:creationId xmlns:a16="http://schemas.microsoft.com/office/drawing/2014/main" id="{EE22BB57-6582-4BF2-A9E1-F8117B96D55E}"/>
                  </a:ext>
                </a:extLst>
              </p:cNvPr>
              <p:cNvSpPr txBox="1"/>
              <p:nvPr/>
            </p:nvSpPr>
            <p:spPr>
              <a:xfrm>
                <a:off x="891978" y="3901639"/>
                <a:ext cx="3384378" cy="134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/>
                  </a:rPr>
                  <a:t>第一梯队地图服务提供商，功能特点：微信小程序开发、位置大数据、海外位置服务、室内位置服务等。基于微信或小程序开始集成快捷。</a:t>
                </a:r>
              </a:p>
            </p:txBody>
          </p:sp>
          <p:sp>
            <p:nvSpPr>
              <p:cNvPr id="41" name="TextBox 50">
                <a:extLst>
                  <a:ext uri="{FF2B5EF4-FFF2-40B4-BE49-F238E27FC236}">
                    <a16:creationId xmlns:a16="http://schemas.microsoft.com/office/drawing/2014/main" id="{6DDD2511-A96A-41D1-BB2F-E7E9028098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0296" y="3445200"/>
                <a:ext cx="1996060" cy="407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AD2B26"/>
                    </a:solidFill>
                    <a:latin typeface="Alibaba PuHuiTi M" pitchFamily="18" charset="-122"/>
                    <a:ea typeface="Alibaba PuHuiTi M" pitchFamily="18" charset="-122"/>
                    <a:cs typeface="Alibaba PuHuiTi M" pitchFamily="18" charset="-122"/>
                    <a:sym typeface="Bebas"/>
                  </a:rPr>
                  <a:t>15%</a:t>
                </a:r>
                <a:r>
                  <a:rPr lang="zh-CN" altLang="en-US" sz="2000" dirty="0">
                    <a:solidFill>
                      <a:srgbClr val="AD2B26"/>
                    </a:solidFill>
                    <a:latin typeface="Alibaba PuHuiTi M" pitchFamily="18" charset="-122"/>
                    <a:ea typeface="Alibaba PuHuiTi M" pitchFamily="18" charset="-122"/>
                    <a:cs typeface="Alibaba PuHuiTi M" pitchFamily="18" charset="-122"/>
                    <a:sym typeface="Bebas"/>
                  </a:rPr>
                  <a:t>市场占有率</a:t>
                </a: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67BA2713-374A-408E-A4B9-D62D6F5EA98B}"/>
                  </a:ext>
                </a:extLst>
              </p:cNvPr>
              <p:cNvSpPr/>
              <p:nvPr/>
            </p:nvSpPr>
            <p:spPr>
              <a:xfrm>
                <a:off x="6292222" y="3366271"/>
                <a:ext cx="947738" cy="947737"/>
              </a:xfrm>
              <a:prstGeom prst="ellipse">
                <a:avLst/>
              </a:prstGeom>
              <a:solidFill>
                <a:srgbClr val="AD2B26"/>
              </a:solidFill>
              <a:ln w="25400">
                <a:noFill/>
              </a:ln>
              <a:effectLst>
                <a:outerShdw blurRad="241300" dist="38100" dir="5400000" sx="90000" sy="-19000" rotWithShape="0">
                  <a:schemeClr val="tx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 pitchFamily="2" charset="0"/>
                  </a:rPr>
                  <a:t>腾讯地图</a:t>
                </a:r>
                <a:endParaRPr lang="en-US" altLang="zh-CN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 pitchFamily="2" charset="0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90B425-FDBC-4939-AD86-C4F56B167CFA}"/>
              </a:ext>
            </a:extLst>
          </p:cNvPr>
          <p:cNvGrpSpPr/>
          <p:nvPr/>
        </p:nvGrpSpPr>
        <p:grpSpPr>
          <a:xfrm>
            <a:off x="5071574" y="4314008"/>
            <a:ext cx="6407044" cy="1892596"/>
            <a:chOff x="5071574" y="4314008"/>
            <a:chExt cx="6407044" cy="1892596"/>
          </a:xfrm>
        </p:grpSpPr>
        <p:sp>
          <p:nvSpPr>
            <p:cNvPr id="31" name="Oval 15">
              <a:extLst>
                <a:ext uri="{FF2B5EF4-FFF2-40B4-BE49-F238E27FC236}">
                  <a16:creationId xmlns:a16="http://schemas.microsoft.com/office/drawing/2014/main" id="{2448E1FF-5175-4652-8F92-F80D31E87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883" y="4732159"/>
              <a:ext cx="163513" cy="163512"/>
            </a:xfrm>
            <a:prstGeom prst="ellipse">
              <a:avLst/>
            </a:prstGeom>
            <a:solidFill>
              <a:srgbClr val="49504F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05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B66F7DB-80B3-49B1-A832-D78BC0B18762}"/>
                </a:ext>
              </a:extLst>
            </p:cNvPr>
            <p:cNvGrpSpPr/>
            <p:nvPr/>
          </p:nvGrpSpPr>
          <p:grpSpPr>
            <a:xfrm>
              <a:off x="5071574" y="4314008"/>
              <a:ext cx="6407044" cy="1892596"/>
              <a:chOff x="5071574" y="4314008"/>
              <a:chExt cx="6407044" cy="1892596"/>
            </a:xfrm>
          </p:grpSpPr>
          <p:sp>
            <p:nvSpPr>
              <p:cNvPr id="35" name="Line 19">
                <a:extLst>
                  <a:ext uri="{FF2B5EF4-FFF2-40B4-BE49-F238E27FC236}">
                    <a16:creationId xmlns:a16="http://schemas.microsoft.com/office/drawing/2014/main" id="{25B34E10-897B-4FA0-B508-800D2982C4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75808" y="4814709"/>
                <a:ext cx="1027113" cy="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oval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 pitchFamily="2" charset="0"/>
                </a:endParaRPr>
              </a:p>
            </p:txBody>
          </p:sp>
          <p:sp>
            <p:nvSpPr>
              <p:cNvPr id="42" name="TextBox 51">
                <a:extLst>
                  <a:ext uri="{FF2B5EF4-FFF2-40B4-BE49-F238E27FC236}">
                    <a16:creationId xmlns:a16="http://schemas.microsoft.com/office/drawing/2014/main" id="{CD164E64-52A2-4A88-BFC7-9AC44CBE9256}"/>
                  </a:ext>
                </a:extLst>
              </p:cNvPr>
              <p:cNvSpPr txBox="1"/>
              <p:nvPr/>
            </p:nvSpPr>
            <p:spPr>
              <a:xfrm>
                <a:off x="7591088" y="4865083"/>
                <a:ext cx="3887530" cy="134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/>
                  </a:rPr>
                  <a:t>第二梯队地图服务提供商，功能都是一些基础的功能，如：组件类库、地址匹配、坐标转换、静态截图等。其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/>
                  </a:rPr>
                  <a:t>SDK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/>
                  </a:rPr>
                  <a:t>功能较为基础，功能较少，实际开发中不推荐使用。</a:t>
                </a:r>
              </a:p>
            </p:txBody>
          </p:sp>
          <p:sp>
            <p:nvSpPr>
              <p:cNvPr id="43" name="TextBox 52">
                <a:extLst>
                  <a:ext uri="{FF2B5EF4-FFF2-40B4-BE49-F238E27FC236}">
                    <a16:creationId xmlns:a16="http://schemas.microsoft.com/office/drawing/2014/main" id="{5A3E2A05-E30B-4005-B445-3D960CE9FD8B}"/>
                  </a:ext>
                </a:extLst>
              </p:cNvPr>
              <p:cNvSpPr txBox="1"/>
              <p:nvPr/>
            </p:nvSpPr>
            <p:spPr>
              <a:xfrm>
                <a:off x="7565895" y="4408644"/>
                <a:ext cx="2058577" cy="407291"/>
              </a:xfrm>
              <a:prstGeom prst="rect">
                <a:avLst/>
              </a:prstGeom>
              <a:noFill/>
            </p:spPr>
            <p:txBody>
              <a:bodyPr wrap="none" t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404040"/>
                    </a:solidFill>
                    <a:latin typeface="Alibaba PuHuiTi M" pitchFamily="18" charset="-122"/>
                    <a:ea typeface="Alibaba PuHuiTi M" pitchFamily="18" charset="-122"/>
                    <a:cs typeface="Alibaba PuHuiTi M" pitchFamily="18" charset="-122"/>
                    <a:sym typeface="Bebas"/>
                  </a:rPr>
                  <a:t>3.5%</a:t>
                </a:r>
                <a:r>
                  <a:rPr lang="zh-CN" altLang="en-US" sz="2000" dirty="0">
                    <a:solidFill>
                      <a:srgbClr val="404040"/>
                    </a:solidFill>
                    <a:latin typeface="Alibaba PuHuiTi M" pitchFamily="18" charset="-122"/>
                    <a:ea typeface="Alibaba PuHuiTi M" pitchFamily="18" charset="-122"/>
                    <a:cs typeface="Alibaba PuHuiTi M" pitchFamily="18" charset="-122"/>
                    <a:sym typeface="Bebas"/>
                  </a:rPr>
                  <a:t>市场占有率</a:t>
                </a: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C737C731-EAC3-46AD-B085-B52C435B1E25}"/>
                  </a:ext>
                </a:extLst>
              </p:cNvPr>
              <p:cNvSpPr/>
              <p:nvPr/>
            </p:nvSpPr>
            <p:spPr>
              <a:xfrm>
                <a:off x="5071574" y="4314008"/>
                <a:ext cx="947737" cy="947738"/>
              </a:xfrm>
              <a:prstGeom prst="ellipse">
                <a:avLst/>
              </a:prstGeom>
              <a:solidFill>
                <a:srgbClr val="49504F"/>
              </a:solidFill>
              <a:ln w="25400">
                <a:noFill/>
              </a:ln>
              <a:effectLst>
                <a:outerShdw blurRad="241300" dist="38100" dir="5400000" sx="90000" sy="-19000" rotWithShape="0">
                  <a:schemeClr val="tx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Bebas" pitchFamily="2" charset="0"/>
                  </a:rPr>
                  <a:t>搜狗地图</a:t>
                </a:r>
                <a:endParaRPr lang="en-US" altLang="zh-CN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 pitchFamily="2" charset="0"/>
                </a:endParaRPr>
              </a:p>
            </p:txBody>
          </p:sp>
        </p:grp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CA7F8BBA-BF7B-4301-8BC3-CB62A2774757}"/>
              </a:ext>
            </a:extLst>
          </p:cNvPr>
          <p:cNvSpPr txBox="1"/>
          <p:nvPr/>
        </p:nvSpPr>
        <p:spPr>
          <a:xfrm>
            <a:off x="166303" y="6243963"/>
            <a:ext cx="6129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/>
              </a:rPr>
              <a:t>市场占有率数据来源于</a:t>
            </a:r>
            <a:r>
              <a:rPr lang="en-US" altLang="zh-CN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/>
              </a:rPr>
              <a:t>《2018</a:t>
            </a:r>
            <a:r>
              <a:rPr lang="zh-CN" altLang="en-US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/>
              </a:rPr>
              <a:t>年我国手机地图应用统计</a:t>
            </a:r>
            <a:r>
              <a:rPr lang="en-US" altLang="zh-CN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/>
              </a:rPr>
              <a:t>》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/>
              <a:t>应用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699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百度地图开放平台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348A21-A31A-4BFA-9B93-8B9401F64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056" y="1503730"/>
            <a:ext cx="10749598" cy="396632"/>
          </a:xfrm>
        </p:spPr>
        <p:txBody>
          <a:bodyPr/>
          <a:lstStyle/>
          <a:p>
            <a:r>
              <a:rPr lang="zh-CN" altLang="en-US" dirty="0"/>
              <a:t>百度地图提供了各种平台的</a:t>
            </a:r>
            <a:r>
              <a:rPr lang="en-US" altLang="zh-CN" dirty="0"/>
              <a:t>SDK</a:t>
            </a:r>
            <a:r>
              <a:rPr lang="zh-CN" altLang="en-US" dirty="0"/>
              <a:t>，地址：</a:t>
            </a:r>
            <a:r>
              <a:rPr lang="en-US" altLang="zh-CN" dirty="0">
                <a:hlinkClick r:id="rId2"/>
              </a:rPr>
              <a:t>https://lbsyun.baidu.com/</a:t>
            </a:r>
            <a:r>
              <a:rPr lang="en-US" altLang="zh-CN" dirty="0"/>
              <a:t> </a:t>
            </a:r>
            <a:r>
              <a:rPr lang="zh-CN" altLang="en-US" dirty="0"/>
              <a:t>如下：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F08C67-FB7F-4D8C-8FD1-DB22892D3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4" y="2020920"/>
            <a:ext cx="11392853" cy="438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账号与</a:t>
            </a:r>
            <a:r>
              <a:rPr lang="en-US" altLang="zh-CN" dirty="0"/>
              <a:t>API</a:t>
            </a:r>
            <a:r>
              <a:rPr lang="zh-CN" altLang="en-US" dirty="0"/>
              <a:t>准备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348A21-A31A-4BFA-9B93-8B9401F64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056" y="1503729"/>
            <a:ext cx="10749598" cy="917738"/>
          </a:xfrm>
        </p:spPr>
        <p:txBody>
          <a:bodyPr/>
          <a:lstStyle/>
          <a:p>
            <a:r>
              <a:rPr lang="zh-CN" altLang="en-US" dirty="0"/>
              <a:t>使用百度地图</a:t>
            </a:r>
            <a:r>
              <a:rPr lang="en-US" altLang="zh-CN" dirty="0"/>
              <a:t>API</a:t>
            </a:r>
            <a:r>
              <a:rPr lang="zh-CN" altLang="en-US" dirty="0"/>
              <a:t>首选需要注册百度账户，然后进行登录。</a:t>
            </a:r>
            <a:endParaRPr lang="en-US" altLang="zh-CN" dirty="0"/>
          </a:p>
          <a:p>
            <a:r>
              <a:rPr lang="zh-CN" altLang="en-US" dirty="0"/>
              <a:t>登录成功后，创建应用，获取到密钥</a:t>
            </a:r>
            <a:r>
              <a:rPr lang="en-US" altLang="zh-CN" dirty="0" err="1"/>
              <a:t>ak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15F605-884D-4432-BC0F-CB60620A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6" y="2681607"/>
            <a:ext cx="3218879" cy="371856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9815CB-707B-4BF0-B3C2-F7B5C627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72" y="2533650"/>
            <a:ext cx="3080957" cy="3919347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3239753-59E3-4BCB-8C89-102FB744B3E2}"/>
              </a:ext>
            </a:extLst>
          </p:cNvPr>
          <p:cNvGrpSpPr/>
          <p:nvPr/>
        </p:nvGrpSpPr>
        <p:grpSpPr>
          <a:xfrm>
            <a:off x="3731014" y="4540887"/>
            <a:ext cx="3863083" cy="896288"/>
            <a:chOff x="3731014" y="4540887"/>
            <a:chExt cx="3863083" cy="896288"/>
          </a:xfrm>
        </p:grpSpPr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69824AD7-2F52-44AC-919A-78ECCB1043F2}"/>
                </a:ext>
              </a:extLst>
            </p:cNvPr>
            <p:cNvSpPr/>
            <p:nvPr/>
          </p:nvSpPr>
          <p:spPr>
            <a:xfrm>
              <a:off x="3731014" y="4540887"/>
              <a:ext cx="3450621" cy="411257"/>
            </a:xfrm>
            <a:prstGeom prst="rightArrow">
              <a:avLst/>
            </a:prstGeom>
            <a:solidFill>
              <a:srgbClr val="B60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6E8C41-F7EA-461B-84D2-6CFD27866493}"/>
                </a:ext>
              </a:extLst>
            </p:cNvPr>
            <p:cNvSpPr txBox="1"/>
            <p:nvPr/>
          </p:nvSpPr>
          <p:spPr>
            <a:xfrm>
              <a:off x="3731014" y="5098621"/>
              <a:ext cx="38630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Alibaba PuHuiTi R" pitchFamily="18" charset="-122"/>
                </a:rPr>
                <a:t>进入控制台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Alibaba PuHuiTi R" pitchFamily="18" charset="-122"/>
                </a:rPr>
                <a:t>-&gt;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Alibaba PuHuiTi R" pitchFamily="18" charset="-122"/>
                </a:rPr>
                <a:t>我的应用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Alibaba PuHuiTi R" pitchFamily="18" charset="-122"/>
                </a:rPr>
                <a:t>-&gt;  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Alibaba PuHuiTi R" pitchFamily="18" charset="-122"/>
                </a:rPr>
                <a:t>创建应用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0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设置应用名称与类型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643E215-9BE8-466E-BA9D-7AE23EBC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19309"/>
            <a:ext cx="7176516" cy="4916043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B87EF299-BA80-401E-9F11-550405DF55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5214" y="1503730"/>
            <a:ext cx="3434562" cy="3850540"/>
          </a:xfrm>
        </p:spPr>
        <p:txBody>
          <a:bodyPr/>
          <a:lstStyle/>
          <a:p>
            <a:r>
              <a:rPr lang="zh-CN" altLang="en-US" dirty="0"/>
              <a:t>输入应用名称以及应用类型。</a:t>
            </a:r>
            <a:endParaRPr lang="en-US" altLang="zh-CN" dirty="0"/>
          </a:p>
          <a:p>
            <a:r>
              <a:rPr lang="zh-CN" altLang="en-US" dirty="0"/>
              <a:t>这里先选择浏览器端进行学习。</a:t>
            </a:r>
            <a:endParaRPr lang="en-US" altLang="zh-CN" dirty="0"/>
          </a:p>
          <a:p>
            <a:r>
              <a:rPr lang="zh-CN" altLang="en-US" dirty="0"/>
              <a:t>白名单中设置“*”号，说明没有域名限制。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164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创建完成，获取到</a:t>
            </a:r>
            <a:r>
              <a:rPr lang="en-US" altLang="zh-CN" dirty="0"/>
              <a:t>AK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7DFB00-3734-41A2-BF44-055F50B3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9" y="2019300"/>
            <a:ext cx="11826240" cy="2819400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2687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地图技术概述</a:t>
            </a:r>
            <a:endParaRPr lang="en-US" altLang="zh-CN" dirty="0"/>
          </a:p>
          <a:p>
            <a:r>
              <a:rPr lang="zh-CN" altLang="en-US" dirty="0"/>
              <a:t>地图应用场景</a:t>
            </a:r>
            <a:endParaRPr lang="en-US" altLang="zh-CN" dirty="0"/>
          </a:p>
          <a:p>
            <a:r>
              <a:rPr lang="zh-CN" altLang="en-US" dirty="0"/>
              <a:t>常用地图服务的比较</a:t>
            </a:r>
            <a:endParaRPr lang="en-US" altLang="zh-CN" dirty="0"/>
          </a:p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  <a:endParaRPr lang="en-US" altLang="zh-CN" dirty="0"/>
          </a:p>
          <a:p>
            <a:r>
              <a:rPr lang="zh-CN" altLang="en-US" dirty="0"/>
              <a:t>综合案例：地图找房</a:t>
            </a: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创建项目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C9284DA5-E116-4D58-B37C-6C3A080484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4960454" cy="963912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Maven</a:t>
            </a:r>
            <a:r>
              <a:rPr lang="zh-CN" altLang="en-US" dirty="0"/>
              <a:t>项目，名为：</a:t>
            </a:r>
            <a:r>
              <a:rPr lang="en-US" altLang="zh-CN" dirty="0" err="1"/>
              <a:t>itcast-baidumap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相关代码资料在课前资料中。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B735E-4000-4EF5-97B3-1CB07DCD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140" y="1457271"/>
            <a:ext cx="4410075" cy="4600575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75610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：创建地图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C2B846D-3FAE-45B0-9B9B-5EDA018202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38505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创建地图的基本步骤如下：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en-US" altLang="zh-CN" dirty="0"/>
              <a:t>HTML</a:t>
            </a:r>
            <a:r>
              <a:rPr lang="zh-CN" altLang="en-US" dirty="0"/>
              <a:t>页面的基础代码</a:t>
            </a:r>
            <a:endParaRPr lang="en-US" altLang="zh-CN" dirty="0"/>
          </a:p>
          <a:p>
            <a:r>
              <a:rPr lang="zh-CN" altLang="en-US" dirty="0"/>
              <a:t>引入百度地图</a:t>
            </a:r>
            <a:r>
              <a:rPr lang="en-US" altLang="zh-CN" dirty="0"/>
              <a:t>API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dirty="0"/>
              <a:t>初始化地图逻辑以及设置各种参数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参考官方文档：</a:t>
            </a:r>
            <a:r>
              <a:rPr lang="en-US" altLang="zh-CN" dirty="0">
                <a:hlinkClick r:id="rId2"/>
              </a:rPr>
              <a:t>https://lbsyun.baidu.com/index.php?title=jspopularGL/guide/show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945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：页面效果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81263C-E17F-472D-8606-2C4424D2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63" y="1519309"/>
            <a:ext cx="8944832" cy="4870037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87191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：添加控件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45B88F7-E966-4D7F-9392-E47D4ED391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101085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控件是负责与地图交互的</a:t>
            </a:r>
            <a:r>
              <a:rPr lang="en-US" altLang="zh-CN" dirty="0"/>
              <a:t>UI</a:t>
            </a:r>
            <a:r>
              <a:rPr lang="zh-CN" altLang="en-US" dirty="0"/>
              <a:t>元素，百度地图</a:t>
            </a:r>
            <a:r>
              <a:rPr lang="en-US" altLang="zh-CN" dirty="0"/>
              <a:t>API</a:t>
            </a:r>
            <a:r>
              <a:rPr lang="zh-CN" altLang="en-US" dirty="0"/>
              <a:t>支持比例尺、缩放、定位、城市选择列表、版权，以及自定义控件。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文档：</a:t>
            </a:r>
            <a:r>
              <a:rPr lang="en-US" altLang="zh-CN" dirty="0">
                <a:hlinkClick r:id="rId2"/>
              </a:rPr>
              <a:t>https://lbsyun.baidu.com/index.php?title=jspopularGL/guide/widget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27912C-FFB7-41F3-A567-3D57ACF9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9" y="2520237"/>
            <a:ext cx="8184833" cy="4166711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8843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：添加覆盖物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790349C7-A536-4640-B3F8-790B8176C8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0102"/>
            <a:ext cx="11288079" cy="12851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所有叠加或覆盖到地图的内容，我们统称为地图覆盖物。覆盖物拥有自己的地理坐标，当您拖动或缩放地图时，它们会相应的移动。目前</a:t>
            </a:r>
            <a:r>
              <a:rPr lang="en-US" altLang="zh-CN" dirty="0"/>
              <a:t>JSAPI GL</a:t>
            </a:r>
            <a:r>
              <a:rPr lang="zh-CN" altLang="en-US" dirty="0"/>
              <a:t>版支持的覆盖物以基本图形为主。文档：</a:t>
            </a:r>
            <a:r>
              <a:rPr lang="en-US" altLang="zh-CN" dirty="0">
                <a:hlinkClick r:id="rId2"/>
              </a:rPr>
              <a:t>https://lbsyun.baidu.com/index.php?title=jspopularGL/guide/addOverlay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E00E1C-A800-412B-B86D-5408F2AD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3009551"/>
            <a:ext cx="7132320" cy="3604260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7144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：地图事件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98949905-0486-4598-98CC-F000DD554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05093"/>
            <a:ext cx="11288079" cy="12851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百度地图</a:t>
            </a:r>
            <a:r>
              <a:rPr lang="en-US" altLang="zh-CN" dirty="0"/>
              <a:t>API</a:t>
            </a:r>
            <a:r>
              <a:rPr lang="zh-CN" altLang="en-US" dirty="0"/>
              <a:t>拥有一个自己的事件模型，程序员可监听地图</a:t>
            </a:r>
            <a:r>
              <a:rPr lang="en-US" altLang="zh-CN" dirty="0"/>
              <a:t>API</a:t>
            </a:r>
            <a:r>
              <a:rPr lang="zh-CN" altLang="en-US" dirty="0"/>
              <a:t>对象的自定义事件，使用方法和</a:t>
            </a:r>
            <a:r>
              <a:rPr lang="en-US" altLang="zh-CN" dirty="0"/>
              <a:t>DOM</a:t>
            </a:r>
            <a:r>
              <a:rPr lang="zh-CN" altLang="en-US" dirty="0"/>
              <a:t>事件类似。但请注意，地图</a:t>
            </a:r>
            <a:r>
              <a:rPr lang="en-US" altLang="zh-CN" dirty="0"/>
              <a:t>API</a:t>
            </a:r>
            <a:r>
              <a:rPr lang="zh-CN" altLang="en-US" dirty="0"/>
              <a:t>事件是独立的，与标准</a:t>
            </a:r>
            <a:r>
              <a:rPr lang="en-US" altLang="zh-CN" dirty="0"/>
              <a:t>DOM</a:t>
            </a:r>
            <a:r>
              <a:rPr lang="zh-CN" altLang="en-US" dirty="0"/>
              <a:t>事件不同。文档：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https://lbsyun.baidu.com/index.php?title=jspopularGL/guide/event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80C3CE-FA2E-410A-A9FE-35519415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26" y="2790271"/>
            <a:ext cx="5048060" cy="3657410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8D3E7F0-4406-4AB6-A210-A96962C6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2790271"/>
            <a:ext cx="4834890" cy="3717036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27820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4</a:t>
            </a:r>
            <a:r>
              <a:rPr lang="zh-CN" altLang="en-US" dirty="0"/>
              <a:t>：地图样式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0577B58B-F256-4244-B253-B374F35AB4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05093"/>
            <a:ext cx="11288079" cy="84768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百度地图支持设置地图样式，比如将地图设置为地球模式，文档：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https://lbsyun.baidu.com/index.php?title=jspopularGL/guide/maptype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22F1BD-17B0-4186-893B-D7673E925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06" y="2427609"/>
            <a:ext cx="4953000" cy="4081463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F56872-FEC2-4DA1-8CA8-3C0F3C06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13" y="2427609"/>
            <a:ext cx="5002625" cy="4148519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40902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5</a:t>
            </a:r>
            <a:r>
              <a:rPr lang="zh-CN" altLang="en-US" dirty="0"/>
              <a:t>：地图检索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FF31A1A-19E2-40FB-9327-1C55B4FCC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05093"/>
            <a:ext cx="11288079" cy="8233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百度地图支持在地图中兴趣点的检索服务，示例：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https://lbsyun.baidu.com/jsdemo.htm#localSearchKey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54CBE50-026D-475E-8B4C-A8755891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680" y="2328466"/>
            <a:ext cx="6187440" cy="4209669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FF6567-528C-46F5-8D70-DADD32615716}"/>
              </a:ext>
            </a:extLst>
          </p:cNvPr>
          <p:cNvSpPr txBox="1"/>
          <p:nvPr/>
        </p:nvSpPr>
        <p:spPr>
          <a:xfrm>
            <a:off x="710880" y="3429000"/>
            <a:ext cx="4550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北京市“银行”关键字的检索结果，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并展示在地图上</a:t>
            </a:r>
          </a:p>
        </p:txBody>
      </p:sp>
    </p:spTree>
    <p:extLst>
      <p:ext uri="{BB962C8B-B14F-4D97-AF65-F5344CB8AC3E}">
        <p14:creationId xmlns:p14="http://schemas.microsoft.com/office/powerpoint/2010/main" val="3485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5</a:t>
            </a:r>
            <a:r>
              <a:rPr lang="zh-CN" altLang="en-US" dirty="0"/>
              <a:t>：地图检索 圆形范围检索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68BF243D-215A-4929-B455-DBFE8EE51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05093"/>
            <a:ext cx="11288079" cy="47431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百度地图支持在地图中兴趣点的检索服务，示例：</a:t>
            </a:r>
            <a:r>
              <a:rPr lang="en-US" altLang="zh-CN" dirty="0">
                <a:hlinkClick r:id="rId2"/>
              </a:rPr>
              <a:t>https://lbsyun.baidu.com/jsdemo.htm#localSearchKeyCircle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36387A-23AF-43F0-B1D9-5433F8C1A7EB}"/>
              </a:ext>
            </a:extLst>
          </p:cNvPr>
          <p:cNvSpPr txBox="1"/>
          <p:nvPr/>
        </p:nvSpPr>
        <p:spPr>
          <a:xfrm>
            <a:off x="710880" y="3413760"/>
            <a:ext cx="49339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北京市地图上圆形覆盖范围内的“景点”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检索结果，并展示在地图上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172A12-6202-4921-A8F4-2C9B486A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19" y="2126902"/>
            <a:ext cx="4933950" cy="4370070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92763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12B570-BCDF-419F-B202-F64D3390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百度地图基本</a:t>
            </a:r>
            <a:r>
              <a:rPr lang="en-US" altLang="zh-CN" dirty="0"/>
              <a:t>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3951E-FB5F-4453-8FA7-0214538EF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6</a:t>
            </a:r>
            <a:r>
              <a:rPr lang="zh-CN" altLang="en-US" dirty="0"/>
              <a:t>：数据可视化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98F7B6E6-C663-49EE-B74A-8724BEB869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05093"/>
            <a:ext cx="11288079" cy="90284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MapVGL</a:t>
            </a:r>
            <a:r>
              <a:rPr lang="zh-CN" altLang="en-US" dirty="0"/>
              <a:t>，是一款基于</a:t>
            </a:r>
            <a:r>
              <a:rPr lang="en-US" altLang="zh-CN" dirty="0"/>
              <a:t>WebGL</a:t>
            </a:r>
            <a:r>
              <a:rPr lang="zh-CN" altLang="en-US" dirty="0"/>
              <a:t>的地理信息可视化库，可以用来展示大量基于</a:t>
            </a:r>
            <a:r>
              <a:rPr lang="en-US" altLang="zh-CN" dirty="0"/>
              <a:t>3D</a:t>
            </a:r>
            <a:r>
              <a:rPr lang="zh-CN" altLang="en-US" dirty="0"/>
              <a:t>的地理信息点线面数据。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文档：</a:t>
            </a:r>
            <a:r>
              <a:rPr lang="en-US" altLang="zh-CN" dirty="0">
                <a:hlinkClick r:id="rId2"/>
              </a:rPr>
              <a:t>https://lbsyun.baidu.com/solutions/mapvdata</a:t>
            </a:r>
            <a:r>
              <a:rPr lang="en-US" altLang="zh-CN" dirty="0"/>
              <a:t>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5E3ED6-BC71-48E5-8C93-095AB870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2407935"/>
            <a:ext cx="5088636" cy="41513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AEC67F-2838-4699-A0F7-36C2EF102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24" y="2483373"/>
            <a:ext cx="599503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9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地图技术概述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416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AD210B-8694-43A4-891A-E8DB3482E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2055" y="1807169"/>
            <a:ext cx="5760538" cy="4511040"/>
          </a:xfrm>
        </p:spPr>
        <p:txBody>
          <a:bodyPr/>
          <a:lstStyle/>
          <a:p>
            <a:r>
              <a:rPr lang="zh-CN" altLang="en-US" dirty="0"/>
              <a:t>基础地图展现</a:t>
            </a:r>
            <a:endParaRPr lang="en-US" altLang="zh-CN" dirty="0"/>
          </a:p>
          <a:p>
            <a:r>
              <a:rPr lang="zh-CN" altLang="en-US" dirty="0"/>
              <a:t>覆盖物</a:t>
            </a:r>
            <a:endParaRPr lang="en-US" altLang="zh-CN" dirty="0"/>
          </a:p>
          <a:p>
            <a:r>
              <a:rPr lang="zh-CN" altLang="en-US" dirty="0"/>
              <a:t>地图事件</a:t>
            </a:r>
            <a:endParaRPr lang="en-US" altLang="zh-CN" dirty="0"/>
          </a:p>
          <a:p>
            <a:r>
              <a:rPr lang="zh-CN" altLang="en-US" dirty="0"/>
              <a:t>变更地图样式</a:t>
            </a:r>
            <a:endParaRPr lang="en-US" altLang="zh-CN" dirty="0"/>
          </a:p>
          <a:p>
            <a:r>
              <a:rPr lang="zh-CN" altLang="en-US" dirty="0"/>
              <a:t>搜索兴趣点</a:t>
            </a:r>
            <a:endParaRPr lang="en-US" altLang="zh-CN" dirty="0"/>
          </a:p>
          <a:p>
            <a:r>
              <a:rPr lang="zh-CN" altLang="en-US" dirty="0"/>
              <a:t>数据可视化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982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百度地图</a:t>
            </a:r>
            <a:r>
              <a:rPr lang="en-US" altLang="zh-CN" dirty="0"/>
              <a:t>web API</a:t>
            </a:r>
            <a:r>
              <a:rPr lang="zh-CN" altLang="en-US" dirty="0"/>
              <a:t>应用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486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</a:t>
            </a:r>
            <a:r>
              <a:rPr lang="en-US" altLang="zh-CN" dirty="0"/>
              <a:t>web 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服务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61FB464-7B21-433E-B16B-25224CFE6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201" y="1400702"/>
            <a:ext cx="10749598" cy="132635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百度地图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  <a:r>
              <a:rPr lang="en-US" altLang="zh-CN" dirty="0"/>
              <a:t>API</a:t>
            </a:r>
            <a:r>
              <a:rPr lang="zh-CN" altLang="en-US" dirty="0"/>
              <a:t>为开发者提供</a:t>
            </a:r>
            <a:r>
              <a:rPr lang="en-US" altLang="zh-CN" dirty="0"/>
              <a:t>http/https</a:t>
            </a:r>
            <a:r>
              <a:rPr lang="zh-CN" altLang="en-US" dirty="0"/>
              <a:t>接口，即开发者通过</a:t>
            </a:r>
            <a:r>
              <a:rPr lang="en-US" altLang="zh-CN" dirty="0"/>
              <a:t>http/https</a:t>
            </a:r>
            <a:r>
              <a:rPr lang="zh-CN" altLang="en-US" dirty="0"/>
              <a:t>形式发起检索请求，获取返回</a:t>
            </a:r>
            <a:r>
              <a:rPr lang="en-US" altLang="zh-CN" dirty="0"/>
              <a:t>json</a:t>
            </a:r>
            <a:r>
              <a:rPr lang="zh-CN" altLang="en-US" dirty="0"/>
              <a:t>或</a:t>
            </a:r>
            <a:r>
              <a:rPr lang="en-US" altLang="zh-CN" dirty="0"/>
              <a:t>xml</a:t>
            </a:r>
            <a:r>
              <a:rPr lang="zh-CN" altLang="en-US" dirty="0"/>
              <a:t>格式的检索数据。用户可以基于此开发</a:t>
            </a:r>
            <a:r>
              <a:rPr lang="en-US" altLang="zh-CN" dirty="0"/>
              <a:t>JavaScript</a:t>
            </a:r>
            <a:r>
              <a:rPr lang="zh-CN" altLang="en-US" dirty="0"/>
              <a:t>、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等语言的地图应用。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地址：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https://lbsyun.baidu.com/index.php?title=webapi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55AFBF-438C-427E-9D4A-16B724F74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2801620"/>
            <a:ext cx="3438525" cy="3429000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BCA7E1-7455-4459-975D-D0084C24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018" y="2801620"/>
            <a:ext cx="3381375" cy="3438525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DD4DFD-3799-4326-93F7-96D875F3F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50" y="2801620"/>
            <a:ext cx="3390900" cy="3438525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6611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</a:t>
            </a:r>
            <a:r>
              <a:rPr lang="en-US" altLang="zh-CN" dirty="0"/>
              <a:t>web 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web</a:t>
            </a:r>
            <a:r>
              <a:rPr lang="zh-CN" altLang="en-US" dirty="0"/>
              <a:t>类型应用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9586BBB1-9F55-4A99-BCDA-60E568F0CD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26193" y="1549182"/>
            <a:ext cx="3291840" cy="3850540"/>
          </a:xfrm>
        </p:spPr>
        <p:txBody>
          <a:bodyPr/>
          <a:lstStyle/>
          <a:p>
            <a:r>
              <a:rPr lang="zh-CN" altLang="en-US" dirty="0"/>
              <a:t>输入应用名称以及应用类型。</a:t>
            </a:r>
            <a:endParaRPr lang="en-US" altLang="zh-CN" dirty="0"/>
          </a:p>
          <a:p>
            <a:r>
              <a:rPr lang="zh-CN" altLang="en-US" dirty="0"/>
              <a:t>这里先选择服务器端进行学习。</a:t>
            </a:r>
            <a:endParaRPr lang="en-US" altLang="zh-CN" dirty="0"/>
          </a:p>
          <a:p>
            <a:r>
              <a:rPr lang="en-US" altLang="zh-CN" dirty="0"/>
              <a:t>IP</a:t>
            </a:r>
            <a:r>
              <a:rPr lang="zh-CN" altLang="en-US" dirty="0"/>
              <a:t>白名单中设置“</a:t>
            </a:r>
            <a:r>
              <a:rPr lang="en-US" altLang="zh-CN" dirty="0"/>
              <a:t>0.0.0.0/0</a:t>
            </a:r>
            <a:r>
              <a:rPr lang="zh-CN" altLang="en-US" dirty="0"/>
              <a:t>”号，说明对</a:t>
            </a:r>
            <a:r>
              <a:rPr lang="en-US" altLang="zh-CN" dirty="0"/>
              <a:t>IP</a:t>
            </a:r>
            <a:r>
              <a:rPr lang="zh-CN" altLang="en-US" dirty="0"/>
              <a:t>地址没有限制。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578ADC-5809-4064-BE79-8CD858F54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49182"/>
            <a:ext cx="7418737" cy="4368737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09387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</a:t>
            </a:r>
            <a:r>
              <a:rPr lang="en-US" altLang="zh-CN" dirty="0"/>
              <a:t>web 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：坐标转换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516A3C90-8221-4B12-BCBF-4144425C41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295141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目前中国主要有以下三种坐标系：</a:t>
            </a:r>
          </a:p>
          <a:p>
            <a:r>
              <a:rPr lang="en-US" altLang="zh-CN" dirty="0"/>
              <a:t>WGS84</a:t>
            </a:r>
            <a:r>
              <a:rPr lang="zh-CN" altLang="en-US" dirty="0"/>
              <a:t>：为一种大地坐标系，也是目前广泛使用的</a:t>
            </a:r>
            <a:r>
              <a:rPr lang="en-US" altLang="zh-CN" dirty="0"/>
              <a:t>GPS</a:t>
            </a:r>
            <a:r>
              <a:rPr lang="zh-CN" altLang="en-US" dirty="0"/>
              <a:t>全球卫星定位系统使用的坐标系</a:t>
            </a:r>
          </a:p>
          <a:p>
            <a:r>
              <a:rPr lang="en-US" altLang="zh-CN" dirty="0"/>
              <a:t>GCJ02</a:t>
            </a:r>
            <a:r>
              <a:rPr lang="zh-CN" altLang="en-US" dirty="0"/>
              <a:t>：是由中国国家测绘局制订的地理信息系统的坐标系统，由</a:t>
            </a:r>
            <a:r>
              <a:rPr lang="en-US" altLang="zh-CN" dirty="0"/>
              <a:t>WGS84</a:t>
            </a:r>
            <a:r>
              <a:rPr lang="zh-CN" altLang="en-US" dirty="0"/>
              <a:t>坐标系经加密后的坐标系</a:t>
            </a:r>
          </a:p>
          <a:p>
            <a:r>
              <a:rPr lang="en-US" altLang="zh-CN" dirty="0"/>
              <a:t>BD09</a:t>
            </a:r>
            <a:r>
              <a:rPr lang="zh-CN" altLang="en-US" dirty="0"/>
              <a:t>：为百度坐标系，在</a:t>
            </a:r>
            <a:r>
              <a:rPr lang="en-US" altLang="zh-CN" dirty="0"/>
              <a:t>GCJ02</a:t>
            </a:r>
            <a:r>
              <a:rPr lang="zh-CN" altLang="en-US" dirty="0"/>
              <a:t>坐标系基础上再次加密，其中</a:t>
            </a:r>
            <a:r>
              <a:rPr lang="en-US" altLang="zh-CN" dirty="0"/>
              <a:t>bd09ll</a:t>
            </a:r>
            <a:r>
              <a:rPr lang="zh-CN" altLang="en-US" dirty="0"/>
              <a:t>表示百度经纬度坐标，</a:t>
            </a:r>
            <a:r>
              <a:rPr lang="en-US" altLang="zh-CN" dirty="0"/>
              <a:t>bd09mc</a:t>
            </a:r>
            <a:r>
              <a:rPr lang="zh-CN" altLang="en-US" dirty="0"/>
              <a:t>表示百度墨卡托米制坐标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Web </a:t>
            </a:r>
            <a:r>
              <a:rPr lang="en-US" altLang="zh-CN" dirty="0" err="1"/>
              <a:t>api</a:t>
            </a:r>
            <a:r>
              <a:rPr lang="zh-CN" altLang="en-US" dirty="0"/>
              <a:t>中提供了将非百度坐标转换成百度坐标体系的接口服务。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文档：</a:t>
            </a:r>
            <a:r>
              <a:rPr lang="en-US" altLang="zh-CN" dirty="0">
                <a:hlinkClick r:id="rId2"/>
              </a:rPr>
              <a:t>https://lbsyun.baidu.com/index.php?title=webapi/guide/changeposition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958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</a:t>
            </a:r>
            <a:r>
              <a:rPr lang="en-US" altLang="zh-CN" dirty="0"/>
              <a:t>web 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IP</a:t>
            </a:r>
            <a:r>
              <a:rPr lang="zh-CN" altLang="en-US" dirty="0"/>
              <a:t>定位服务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E1ED656D-ACA7-4209-9C97-5A14097C2A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9905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普通</a:t>
            </a:r>
            <a:r>
              <a:rPr lang="en-US" altLang="zh-CN" dirty="0"/>
              <a:t>IP</a:t>
            </a:r>
            <a:r>
              <a:rPr lang="zh-CN" altLang="en-US" dirty="0"/>
              <a:t>定位是一套以</a:t>
            </a:r>
            <a:r>
              <a:rPr lang="en-US" altLang="zh-CN" dirty="0"/>
              <a:t>HTTP/HTTPS</a:t>
            </a:r>
            <a:r>
              <a:rPr lang="zh-CN" altLang="en-US" dirty="0"/>
              <a:t>形式提供的轻量级定位接口，用户可以通过该服务，根据</a:t>
            </a:r>
            <a:r>
              <a:rPr lang="en-US" altLang="zh-CN" dirty="0"/>
              <a:t>IP</a:t>
            </a:r>
            <a:r>
              <a:rPr lang="zh-CN" altLang="en-US" dirty="0"/>
              <a:t>定位来获取大致位置。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文档：</a:t>
            </a:r>
            <a:r>
              <a:rPr lang="en-US" altLang="zh-CN" dirty="0">
                <a:hlinkClick r:id="rId2"/>
              </a:rPr>
              <a:t>https://lbsyun.baidu.com/index.php?title=webapi/ip-api</a:t>
            </a:r>
            <a:r>
              <a:rPr lang="en-US" altLang="zh-CN" dirty="0"/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B4211D-C4A1-4CAC-998D-32D71D599E83}"/>
              </a:ext>
            </a:extLst>
          </p:cNvPr>
          <p:cNvGrpSpPr/>
          <p:nvPr/>
        </p:nvGrpSpPr>
        <p:grpSpPr>
          <a:xfrm>
            <a:off x="710880" y="2457767"/>
            <a:ext cx="11172668" cy="4026694"/>
            <a:chOff x="710880" y="2457767"/>
            <a:chExt cx="11172668" cy="402669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CFC1E75-C004-4BAB-AE9E-64ADAA3C4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0814" y="2457767"/>
              <a:ext cx="6632734" cy="4026694"/>
            </a:xfrm>
            <a:prstGeom prst="rect">
              <a:avLst/>
            </a:prstGeom>
          </p:spPr>
        </p:pic>
        <p:sp>
          <p:nvSpPr>
            <p:cNvPr id="17" name="文本占位符 1">
              <a:extLst>
                <a:ext uri="{FF2B5EF4-FFF2-40B4-BE49-F238E27FC236}">
                  <a16:creationId xmlns:a16="http://schemas.microsoft.com/office/drawing/2014/main" id="{2D16BFC9-D476-4225-B4F1-6CA82CF76624}"/>
                </a:ext>
              </a:extLst>
            </p:cNvPr>
            <p:cNvSpPr txBox="1">
              <a:spLocks/>
            </p:cNvSpPr>
            <p:nvPr/>
          </p:nvSpPr>
          <p:spPr>
            <a:xfrm>
              <a:off x="710880" y="4170742"/>
              <a:ext cx="2103439" cy="990538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Wingdings" pitchFamily="2" charset="2"/>
                <a:buChar char="l"/>
                <a:tabLst/>
                <a:defRPr lang="en-US" altLang="zh-CN" sz="1600" b="0" i="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1pPr>
              <a:lvl2pPr marL="719138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l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en-US" altLang="zh-CN" sz="2000" dirty="0"/>
                <a:t>140.206.149.83</a:t>
              </a:r>
              <a:endParaRPr lang="en-US" sz="2000" dirty="0"/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858BAA84-F9D7-4D03-B876-74CAB361E01D}"/>
                </a:ext>
              </a:extLst>
            </p:cNvPr>
            <p:cNvSpPr/>
            <p:nvPr/>
          </p:nvSpPr>
          <p:spPr>
            <a:xfrm>
              <a:off x="2814318" y="4072722"/>
              <a:ext cx="2275841" cy="796784"/>
            </a:xfrm>
            <a:prstGeom prst="rightArrow">
              <a:avLst/>
            </a:prstGeom>
            <a:solidFill>
              <a:srgbClr val="B60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占位符 1">
              <a:extLst>
                <a:ext uri="{FF2B5EF4-FFF2-40B4-BE49-F238E27FC236}">
                  <a16:creationId xmlns:a16="http://schemas.microsoft.com/office/drawing/2014/main" id="{29301DBB-F7A8-4D48-9762-3D0EDC81FE6C}"/>
                </a:ext>
              </a:extLst>
            </p:cNvPr>
            <p:cNvSpPr txBox="1">
              <a:spLocks/>
            </p:cNvSpPr>
            <p:nvPr/>
          </p:nvSpPr>
          <p:spPr>
            <a:xfrm>
              <a:off x="3147375" y="4666011"/>
              <a:ext cx="2103439" cy="990538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Wingdings" pitchFamily="2" charset="2"/>
                <a:buChar char="l"/>
                <a:tabLst/>
                <a:defRPr lang="en-US" altLang="zh-CN" sz="1600" b="0" i="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1pPr>
              <a:lvl2pPr marL="719138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l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CN" altLang="en-US" sz="1800" dirty="0"/>
                <a:t>定位之后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645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</a:t>
            </a:r>
            <a:r>
              <a:rPr lang="en-US" altLang="zh-CN" dirty="0"/>
              <a:t>web 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：地点输入提示服务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4BEE67D1-0531-48F8-AF30-A3D4BAB7EF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9905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用户可通过该服务，匹配用户输入关键词的地点推荐列表。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文档：</a:t>
            </a:r>
            <a:r>
              <a:rPr lang="en-US" altLang="zh-CN" dirty="0">
                <a:hlinkClick r:id="rId2"/>
              </a:rPr>
              <a:t>https://lbsyun.baidu.com/index.php?title=webapi/place-suggestion-api</a:t>
            </a:r>
            <a:r>
              <a:rPr lang="en-US" altLang="zh-CN" dirty="0"/>
              <a:t> 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D674A42-1499-4925-A986-7F6CE42212A4}"/>
              </a:ext>
            </a:extLst>
          </p:cNvPr>
          <p:cNvGrpSpPr/>
          <p:nvPr/>
        </p:nvGrpSpPr>
        <p:grpSpPr>
          <a:xfrm>
            <a:off x="710880" y="2553874"/>
            <a:ext cx="10358533" cy="3834479"/>
            <a:chOff x="710880" y="2553874"/>
            <a:chExt cx="10358533" cy="3834479"/>
          </a:xfrm>
        </p:grpSpPr>
        <p:sp>
          <p:nvSpPr>
            <p:cNvPr id="9" name="文本占位符 1">
              <a:extLst>
                <a:ext uri="{FF2B5EF4-FFF2-40B4-BE49-F238E27FC236}">
                  <a16:creationId xmlns:a16="http://schemas.microsoft.com/office/drawing/2014/main" id="{F20D0A7D-282A-4888-97C0-BD1E00B08F5C}"/>
                </a:ext>
              </a:extLst>
            </p:cNvPr>
            <p:cNvSpPr txBox="1">
              <a:spLocks/>
            </p:cNvSpPr>
            <p:nvPr/>
          </p:nvSpPr>
          <p:spPr>
            <a:xfrm>
              <a:off x="710880" y="4170742"/>
              <a:ext cx="2103439" cy="990538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Wingdings" pitchFamily="2" charset="2"/>
                <a:buChar char="l"/>
                <a:tabLst/>
                <a:defRPr lang="en-US" altLang="zh-CN" sz="1600" b="0" i="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1pPr>
              <a:lvl2pPr marL="719138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l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CN" altLang="en-US" sz="2000" dirty="0"/>
                <a:t>关键字“清华大”</a:t>
              </a:r>
              <a:endParaRPr lang="en-US" sz="2000" dirty="0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50E2CB97-AB04-42FE-BC4E-031957FBC364}"/>
                </a:ext>
              </a:extLst>
            </p:cNvPr>
            <p:cNvSpPr/>
            <p:nvPr/>
          </p:nvSpPr>
          <p:spPr>
            <a:xfrm>
              <a:off x="2814318" y="4072722"/>
              <a:ext cx="2275841" cy="796784"/>
            </a:xfrm>
            <a:prstGeom prst="rightArrow">
              <a:avLst/>
            </a:prstGeom>
            <a:solidFill>
              <a:srgbClr val="B60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占位符 1">
              <a:extLst>
                <a:ext uri="{FF2B5EF4-FFF2-40B4-BE49-F238E27FC236}">
                  <a16:creationId xmlns:a16="http://schemas.microsoft.com/office/drawing/2014/main" id="{85CB0C27-B11D-4FB5-A167-7623B9FB5AC8}"/>
                </a:ext>
              </a:extLst>
            </p:cNvPr>
            <p:cNvSpPr txBox="1">
              <a:spLocks/>
            </p:cNvSpPr>
            <p:nvPr/>
          </p:nvSpPr>
          <p:spPr>
            <a:xfrm>
              <a:off x="3147375" y="4666011"/>
              <a:ext cx="2103439" cy="990538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Wingdings" pitchFamily="2" charset="2"/>
                <a:buChar char="l"/>
                <a:tabLst/>
                <a:defRPr lang="en-US" altLang="zh-CN" sz="1600" b="0" i="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1pPr>
              <a:lvl2pPr marL="719138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l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CN" altLang="en-US" sz="1800" dirty="0"/>
                <a:t>查询之后</a:t>
              </a:r>
              <a:endParaRPr lang="en-US" sz="1800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38E512C-D6F6-4D46-A9ED-7A1C234E1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3870" y="2553874"/>
              <a:ext cx="5485543" cy="3834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09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百度地图</a:t>
            </a:r>
            <a:r>
              <a:rPr lang="en-US" altLang="zh-CN" dirty="0"/>
              <a:t>web API</a:t>
            </a:r>
            <a:r>
              <a:rPr lang="zh-CN" altLang="en-US" dirty="0"/>
              <a:t>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4</a:t>
            </a:r>
            <a:r>
              <a:rPr lang="zh-CN" altLang="en-US" dirty="0"/>
              <a:t>：路线规划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0D7C229F-AB78-4E5C-85AA-E0A1D4357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127501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路线规划服务（又名</a:t>
            </a:r>
            <a:r>
              <a:rPr lang="en-US" altLang="zh-CN" dirty="0"/>
              <a:t>Direction API</a:t>
            </a:r>
            <a:r>
              <a:rPr lang="zh-CN" altLang="en-US" dirty="0"/>
              <a:t>）是一套</a:t>
            </a:r>
            <a:r>
              <a:rPr lang="en-US" altLang="zh-CN" dirty="0"/>
              <a:t>REST</a:t>
            </a:r>
            <a:r>
              <a:rPr lang="zh-CN" altLang="en-US" dirty="0"/>
              <a:t>风格的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  <a:r>
              <a:rPr lang="en-US" altLang="zh-CN" dirty="0"/>
              <a:t>API</a:t>
            </a:r>
            <a:r>
              <a:rPr lang="zh-CN" altLang="en-US" dirty="0"/>
              <a:t>，以</a:t>
            </a:r>
            <a:r>
              <a:rPr lang="en-US" altLang="zh-CN" dirty="0"/>
              <a:t>HTTP/HTTPS</a:t>
            </a:r>
            <a:r>
              <a:rPr lang="zh-CN" altLang="en-US" dirty="0"/>
              <a:t>形式提供了路线规划服务。目前，</a:t>
            </a:r>
            <a:r>
              <a:rPr lang="en-US" altLang="zh-CN" dirty="0"/>
              <a:t>Direction API</a:t>
            </a:r>
            <a:r>
              <a:rPr lang="zh-CN" altLang="en-US" dirty="0"/>
              <a:t>支持公交、骑行、驾车路线规划，</a:t>
            </a:r>
            <a:r>
              <a:rPr lang="en-US" altLang="zh-CN" dirty="0"/>
              <a:t>Direction API</a:t>
            </a:r>
            <a:r>
              <a:rPr lang="zh-CN" altLang="en-US" dirty="0"/>
              <a:t>支持中国大陆地区。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文档：</a:t>
            </a:r>
            <a:r>
              <a:rPr lang="en-US" altLang="zh-CN" dirty="0">
                <a:hlinkClick r:id="rId2"/>
              </a:rPr>
              <a:t>https://lbsyun.baidu.com/index.php?title=webapi/direction-api-v2</a:t>
            </a:r>
            <a:r>
              <a:rPr lang="en-US" altLang="zh-CN" dirty="0"/>
              <a:t>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FC75ABF-87AC-4C41-A916-F006B1A9A650}"/>
              </a:ext>
            </a:extLst>
          </p:cNvPr>
          <p:cNvGrpSpPr/>
          <p:nvPr/>
        </p:nvGrpSpPr>
        <p:grpSpPr>
          <a:xfrm>
            <a:off x="832799" y="2865120"/>
            <a:ext cx="10405439" cy="3607118"/>
            <a:chOff x="832799" y="2865120"/>
            <a:chExt cx="10405439" cy="3607118"/>
          </a:xfrm>
        </p:grpSpPr>
        <p:sp>
          <p:nvSpPr>
            <p:cNvPr id="15" name="文本占位符 1">
              <a:extLst>
                <a:ext uri="{FF2B5EF4-FFF2-40B4-BE49-F238E27FC236}">
                  <a16:creationId xmlns:a16="http://schemas.microsoft.com/office/drawing/2014/main" id="{19712732-C5D8-4A7F-BEA0-A8A2DE87E292}"/>
                </a:ext>
              </a:extLst>
            </p:cNvPr>
            <p:cNvSpPr txBox="1">
              <a:spLocks/>
            </p:cNvSpPr>
            <p:nvPr/>
          </p:nvSpPr>
          <p:spPr>
            <a:xfrm>
              <a:off x="832799" y="3475691"/>
              <a:ext cx="4257360" cy="517190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Wingdings" pitchFamily="2" charset="2"/>
                <a:buChar char="l"/>
                <a:tabLst/>
                <a:defRPr lang="en-US" altLang="zh-CN" sz="1600" b="0" i="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1pPr>
              <a:lvl2pPr marL="719138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l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CN" altLang="en-US" sz="2000" dirty="0"/>
                <a:t>清华大学 到 北京工人体育场</a:t>
              </a:r>
              <a:endParaRPr lang="en-US" sz="2000" dirty="0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7A0EC872-CE80-4F81-9916-7B0AD1CD5E43}"/>
                </a:ext>
              </a:extLst>
            </p:cNvPr>
            <p:cNvSpPr/>
            <p:nvPr/>
          </p:nvSpPr>
          <p:spPr>
            <a:xfrm rot="918199">
              <a:off x="3809175" y="4078292"/>
              <a:ext cx="2275841" cy="796784"/>
            </a:xfrm>
            <a:prstGeom prst="rightArrow">
              <a:avLst/>
            </a:prstGeom>
            <a:solidFill>
              <a:srgbClr val="B60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占位符 1">
              <a:extLst>
                <a:ext uri="{FF2B5EF4-FFF2-40B4-BE49-F238E27FC236}">
                  <a16:creationId xmlns:a16="http://schemas.microsoft.com/office/drawing/2014/main" id="{782C763A-5ECE-4C30-A25F-FCC3BB70A2C7}"/>
                </a:ext>
              </a:extLst>
            </p:cNvPr>
            <p:cNvSpPr txBox="1">
              <a:spLocks/>
            </p:cNvSpPr>
            <p:nvPr/>
          </p:nvSpPr>
          <p:spPr>
            <a:xfrm rot="801901">
              <a:off x="3960376" y="4706380"/>
              <a:ext cx="2103439" cy="990538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Wingdings" pitchFamily="2" charset="2"/>
                <a:buChar char="l"/>
                <a:tabLst/>
                <a:defRPr lang="en-US" altLang="zh-CN" sz="1600" b="0" i="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1pPr>
              <a:lvl2pPr marL="719138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l"/>
                <a:tabLst/>
                <a:defRPr lang="en-US" altLang="zh-CN" sz="1400" b="0" i="0" kern="1200" dirty="0">
                  <a:solidFill>
                    <a:schemeClr val="tx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defRPr>
              </a:lvl2pPr>
              <a:lvl3pPr marL="1079500" indent="-358775" algn="l" rtl="0" eaLnBrk="1" fontAlgn="base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/>
                <a:defRPr lang="zh-CN" altLang="en-US" sz="1400" b="0" i="0" kern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zh-CN" altLang="en-US" sz="1800" dirty="0"/>
                <a:t>路线规划</a:t>
              </a:r>
              <a:endParaRPr lang="en-US" sz="1800" dirty="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2023374-C029-4F98-A19B-09B7EA00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7633" y="2865120"/>
              <a:ext cx="4840605" cy="3607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57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AD210B-8694-43A4-891A-E8DB3482E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2055" y="1807169"/>
            <a:ext cx="5760538" cy="4511040"/>
          </a:xfrm>
        </p:spPr>
        <p:txBody>
          <a:bodyPr/>
          <a:lstStyle/>
          <a:p>
            <a:r>
              <a:rPr lang="zh-CN" altLang="en-US" dirty="0"/>
              <a:t>创建服务端的应用</a:t>
            </a:r>
            <a:endParaRPr lang="en-US" altLang="zh-CN" dirty="0"/>
          </a:p>
          <a:p>
            <a:r>
              <a:rPr lang="zh-CN" altLang="en-US" dirty="0"/>
              <a:t>坐标转换</a:t>
            </a:r>
            <a:endParaRPr lang="en-US" altLang="zh-CN" dirty="0"/>
          </a:p>
          <a:p>
            <a:r>
              <a:rPr lang="en-US" altLang="zh-CN" dirty="0"/>
              <a:t>IP</a:t>
            </a:r>
            <a:r>
              <a:rPr lang="zh-CN" altLang="en-US" dirty="0"/>
              <a:t>定位服务</a:t>
            </a:r>
            <a:endParaRPr lang="en-US" altLang="zh-CN" dirty="0"/>
          </a:p>
          <a:p>
            <a:r>
              <a:rPr lang="zh-CN" altLang="en-US" dirty="0"/>
              <a:t>地点输入提示服务</a:t>
            </a:r>
            <a:endParaRPr lang="en-US" altLang="zh-CN" dirty="0"/>
          </a:p>
          <a:p>
            <a:r>
              <a:rPr lang="zh-CN" altLang="en-US" dirty="0"/>
              <a:t>路线规划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654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地图搜索案例：地图找房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21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B6D541-246E-4EFE-90CC-995386E7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地图技术概述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092E30-F78C-4F5C-9949-9A497D983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地图技术概述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220F232-9A2C-4419-A794-EC71E652E3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5904" y="1624204"/>
            <a:ext cx="4993776" cy="3861223"/>
          </a:xfrm>
        </p:spPr>
        <p:txBody>
          <a:bodyPr/>
          <a:lstStyle/>
          <a:p>
            <a:r>
              <a:rPr lang="zh-CN" altLang="en-US" dirty="0"/>
              <a:t>地图技术就是使用地图服务来完成各种业务的一种技术，如：基于经纬度定位、查询出行路线、导航</a:t>
            </a:r>
            <a:r>
              <a:rPr lang="zh-CN" altLang="en-US"/>
              <a:t>、搜索附近的</a:t>
            </a:r>
            <a:r>
              <a:rPr lang="zh-CN" altLang="en-US" dirty="0"/>
              <a:t>商场等。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随着移动互联网的发展，移动终端可以更方便的获取用户的位置数据，地图技术的应用也得到了广泛的应用，如：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网约车、智能穿戴、智能物流、智能景区、互联网房产、在线旅游、车用数据服务等。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55B035-252D-4B56-B966-98AE167C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2" y="1624204"/>
            <a:ext cx="5161407" cy="47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功能说明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A18843AD-C9B9-4116-A3BB-601E0BC1D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914021"/>
          </a:xfrm>
        </p:spPr>
        <p:txBody>
          <a:bodyPr/>
          <a:lstStyle/>
          <a:p>
            <a:r>
              <a:rPr lang="zh-CN" altLang="en-US" dirty="0"/>
              <a:t>在房源信息类网站中，为了方便用户查找房源，推出了地图找房的功能，房源数据展示更加的直观。</a:t>
            </a:r>
            <a:endParaRPr lang="en-US" altLang="zh-CN" dirty="0"/>
          </a:p>
          <a:p>
            <a:r>
              <a:rPr lang="zh-CN" altLang="en-US" dirty="0"/>
              <a:t>例如：链家网：</a:t>
            </a:r>
            <a:r>
              <a:rPr lang="en-US" altLang="zh-CN" dirty="0"/>
              <a:t>https://map.lianjia.com/map/310000/ESF/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21860D-467F-4451-A1F8-C6982F0E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30" y="2508726"/>
            <a:ext cx="5456682" cy="4105085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10679E8-BED9-45D0-99B0-C3219FE88790}"/>
              </a:ext>
            </a:extLst>
          </p:cNvPr>
          <p:cNvSpPr txBox="1">
            <a:spLocks/>
          </p:cNvSpPr>
          <p:nvPr/>
        </p:nvSpPr>
        <p:spPr>
          <a:xfrm>
            <a:off x="6655586" y="2635998"/>
            <a:ext cx="4927576" cy="3850540"/>
          </a:xfrm>
          <a:prstGeom prst="rect">
            <a:avLst/>
          </a:prstGeom>
        </p:spPr>
        <p:txBody>
          <a:bodyPr/>
          <a:lstStyle>
            <a:lvl1pPr marL="360000" indent="-3600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功能特点：</a:t>
            </a:r>
            <a:endParaRPr lang="en-US" altLang="zh-CN" dirty="0"/>
          </a:p>
          <a:p>
            <a:r>
              <a:rPr lang="zh-CN" altLang="en-US" dirty="0"/>
              <a:t>在可视范围内展现房源数据。</a:t>
            </a:r>
            <a:endParaRPr lang="en-US" altLang="zh-CN" dirty="0"/>
          </a:p>
          <a:p>
            <a:r>
              <a:rPr lang="zh-CN" altLang="en-US" dirty="0"/>
              <a:t>在地图缩放或拖拽时，重新查询房源数据。</a:t>
            </a:r>
            <a:endParaRPr lang="en-US" altLang="zh-CN" dirty="0"/>
          </a:p>
          <a:p>
            <a:r>
              <a:rPr lang="zh-CN" altLang="en-US" dirty="0"/>
              <a:t>不同的地图比例尺聚合展现的数据维度不同，例如：按照行政区、按商圈、按小区名等。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514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BMapGLLib</a:t>
            </a:r>
            <a:endParaRPr lang="zh-CN" altLang="en-US" dirty="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BCEC203C-C989-4744-A324-7F557528C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1009260"/>
          </a:xfrm>
        </p:spPr>
        <p:txBody>
          <a:bodyPr/>
          <a:lstStyle/>
          <a:p>
            <a:r>
              <a:rPr lang="en-US" altLang="zh-CN" dirty="0" err="1"/>
              <a:t>BMapGLLib</a:t>
            </a:r>
            <a:r>
              <a:rPr lang="zh-CN" altLang="en-US" dirty="0"/>
              <a:t>是基于百度地图</a:t>
            </a:r>
            <a:r>
              <a:rPr lang="en-US" altLang="zh-CN" dirty="0"/>
              <a:t>JSAPI GL</a:t>
            </a:r>
            <a:r>
              <a:rPr lang="zh-CN" altLang="en-US" dirty="0"/>
              <a:t>版的</a:t>
            </a:r>
            <a:r>
              <a:rPr lang="en-US" altLang="zh-CN" dirty="0"/>
              <a:t>JavaScript</a:t>
            </a:r>
            <a:r>
              <a:rPr lang="zh-CN" altLang="en-US" dirty="0"/>
              <a:t>开源工具库。</a:t>
            </a:r>
            <a:endParaRPr lang="en-US" altLang="zh-CN" dirty="0"/>
          </a:p>
          <a:p>
            <a:r>
              <a:rPr lang="zh-CN" altLang="en-US" dirty="0"/>
              <a:t>代码地址：</a:t>
            </a:r>
            <a:r>
              <a:rPr lang="en-US" altLang="zh-CN" dirty="0">
                <a:hlinkClick r:id="rId2"/>
              </a:rPr>
              <a:t>https://github.com/huiyan-fe/BMapGLLib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79750A-8AB6-4651-94E3-A76D77F9C13B}"/>
              </a:ext>
            </a:extLst>
          </p:cNvPr>
          <p:cNvGrpSpPr/>
          <p:nvPr/>
        </p:nvGrpSpPr>
        <p:grpSpPr>
          <a:xfrm>
            <a:off x="710880" y="2800561"/>
            <a:ext cx="3057525" cy="2867447"/>
            <a:chOff x="710880" y="2800561"/>
            <a:chExt cx="3057525" cy="286744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0F5FA4E-E5BE-4E6A-B8E0-9E3F6E920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880" y="2800561"/>
              <a:ext cx="3057525" cy="2286000"/>
            </a:xfrm>
            <a:prstGeom prst="rect">
              <a:avLst/>
            </a:prstGeom>
            <a:ln>
              <a:solidFill>
                <a:srgbClr val="B60004"/>
              </a:solidFill>
              <a:prstDash val="dash"/>
            </a:ln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E11F7D9-10C9-4A24-B0EE-03677EA3242F}"/>
                </a:ext>
              </a:extLst>
            </p:cNvPr>
            <p:cNvSpPr txBox="1"/>
            <p:nvPr/>
          </p:nvSpPr>
          <p:spPr>
            <a:xfrm>
              <a:off x="960910" y="5267898"/>
              <a:ext cx="2557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鼠标绘制工具条库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2A840AB-2E39-4FDB-A240-5882F5D27F89}"/>
              </a:ext>
            </a:extLst>
          </p:cNvPr>
          <p:cNvGrpSpPr/>
          <p:nvPr/>
        </p:nvGrpSpPr>
        <p:grpSpPr>
          <a:xfrm>
            <a:off x="4499766" y="2794568"/>
            <a:ext cx="3547798" cy="2873440"/>
            <a:chOff x="4499766" y="2794568"/>
            <a:chExt cx="3547798" cy="287344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3690747-1ECF-4CFC-AFC3-F75B64C23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9766" y="2794568"/>
              <a:ext cx="3114675" cy="2266950"/>
            </a:xfrm>
            <a:prstGeom prst="rect">
              <a:avLst/>
            </a:prstGeom>
            <a:ln>
              <a:solidFill>
                <a:srgbClr val="B60004"/>
              </a:solidFill>
              <a:prstDash val="dash"/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7A6BEEE-3BE2-4A73-BB91-9CEFE8C6B497}"/>
                </a:ext>
              </a:extLst>
            </p:cNvPr>
            <p:cNvSpPr txBox="1"/>
            <p:nvPr/>
          </p:nvSpPr>
          <p:spPr>
            <a:xfrm>
              <a:off x="5490101" y="5267898"/>
              <a:ext cx="2557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测距工具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8EEBCEC-AF2B-4B1F-A2E2-255DD828157C}"/>
              </a:ext>
            </a:extLst>
          </p:cNvPr>
          <p:cNvGrpSpPr/>
          <p:nvPr/>
        </p:nvGrpSpPr>
        <p:grpSpPr>
          <a:xfrm>
            <a:off x="8624780" y="2794568"/>
            <a:ext cx="3500063" cy="2845204"/>
            <a:chOff x="8624780" y="2794568"/>
            <a:chExt cx="3500063" cy="284520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ACD8771-FCC1-4148-9AFD-500D3249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80" y="2794568"/>
              <a:ext cx="3038475" cy="2295525"/>
            </a:xfrm>
            <a:prstGeom prst="rect">
              <a:avLst/>
            </a:prstGeom>
            <a:ln>
              <a:solidFill>
                <a:srgbClr val="B60004"/>
              </a:solidFill>
              <a:prstDash val="dash"/>
            </a:ln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725E6C6-B7DF-4479-A23B-761E6875B36A}"/>
                </a:ext>
              </a:extLst>
            </p:cNvPr>
            <p:cNvSpPr txBox="1"/>
            <p:nvPr/>
          </p:nvSpPr>
          <p:spPr>
            <a:xfrm>
              <a:off x="9567380" y="5239662"/>
              <a:ext cx="2557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富标注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3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静态页面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E8159A-A27C-4EA3-9893-C4F01FE0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90102"/>
            <a:ext cx="5590794" cy="4353306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4D53B531-A1D6-4B8D-AC52-CBF13B3209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974" y="1590102"/>
            <a:ext cx="5190952" cy="4353306"/>
          </a:xfrm>
        </p:spPr>
        <p:txBody>
          <a:bodyPr/>
          <a:lstStyle/>
          <a:p>
            <a:r>
              <a:rPr lang="zh-CN" altLang="en-US" dirty="0"/>
              <a:t>静态页面实现的基本思路步骤：</a:t>
            </a:r>
            <a:endParaRPr lang="en-US" altLang="zh-CN" dirty="0"/>
          </a:p>
          <a:p>
            <a:r>
              <a:rPr lang="zh-CN" altLang="en-US" dirty="0"/>
              <a:t>第一步，加载百度地图，需要开启滚轮功能以及显示比例尺；</a:t>
            </a:r>
            <a:endParaRPr lang="en-US" altLang="zh-CN" dirty="0"/>
          </a:p>
          <a:p>
            <a:r>
              <a:rPr lang="zh-CN" altLang="en-US" dirty="0"/>
              <a:t>第二步，给地图添加拖拽、缩放事件，来控制覆盖物的显示；</a:t>
            </a:r>
            <a:endParaRPr lang="en-US" altLang="zh-CN" dirty="0"/>
          </a:p>
          <a:p>
            <a:r>
              <a:rPr lang="zh-CN" altLang="en-US" dirty="0"/>
              <a:t>第三步，通过百度地图的</a:t>
            </a:r>
            <a:r>
              <a:rPr lang="en-US" altLang="zh-CN" dirty="0" err="1"/>
              <a:t>BMapGLLib</a:t>
            </a:r>
            <a:r>
              <a:rPr lang="zh-CN" altLang="en-US" dirty="0"/>
              <a:t>工具库中的</a:t>
            </a:r>
            <a:r>
              <a:rPr lang="en-US" altLang="zh-CN" dirty="0" err="1"/>
              <a:t>RichMarker</a:t>
            </a:r>
            <a:r>
              <a:rPr lang="zh-CN" altLang="en-US" dirty="0"/>
              <a:t>（富标注），显示自定义覆盖物。</a:t>
            </a:r>
            <a:endParaRPr lang="en-US" altLang="zh-CN" dirty="0"/>
          </a:p>
          <a:p>
            <a:r>
              <a:rPr lang="zh-CN" altLang="en-US" dirty="0"/>
              <a:t>第四步，通过</a:t>
            </a:r>
            <a:r>
              <a:rPr lang="en-US" altLang="zh-CN" dirty="0"/>
              <a:t>ajax</a:t>
            </a:r>
            <a:r>
              <a:rPr lang="zh-CN" altLang="en-US" dirty="0"/>
              <a:t>异步加载数据，动态生成覆盖物，在地图上展现出来。</a:t>
            </a:r>
          </a:p>
        </p:txBody>
      </p:sp>
    </p:spTree>
    <p:extLst>
      <p:ext uri="{BB962C8B-B14F-4D97-AF65-F5344CB8AC3E}">
        <p14:creationId xmlns:p14="http://schemas.microsoft.com/office/powerpoint/2010/main" val="114983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搭建</a:t>
            </a:r>
            <a:r>
              <a:rPr lang="en-US" altLang="zh-CN" dirty="0"/>
              <a:t>MongoDB</a:t>
            </a:r>
            <a:r>
              <a:rPr lang="zh-CN" altLang="en-US" dirty="0"/>
              <a:t>环境</a:t>
            </a:r>
          </a:p>
        </p:txBody>
      </p:sp>
      <p:sp>
        <p:nvSpPr>
          <p:cNvPr id="33" name="文本占位符 1">
            <a:extLst>
              <a:ext uri="{FF2B5EF4-FFF2-40B4-BE49-F238E27FC236}">
                <a16:creationId xmlns:a16="http://schemas.microsoft.com/office/drawing/2014/main" id="{8DC810FE-4185-4B01-A864-392F9F1D8C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1838898"/>
          </a:xfrm>
        </p:spPr>
        <p:txBody>
          <a:bodyPr/>
          <a:lstStyle/>
          <a:p>
            <a:r>
              <a:rPr lang="zh-CN" altLang="en-US" dirty="0"/>
              <a:t>地图找房案例中的数据存储到</a:t>
            </a:r>
            <a:r>
              <a:rPr lang="en-US" altLang="zh-CN" dirty="0"/>
              <a:t>MongoDB</a:t>
            </a:r>
            <a:r>
              <a:rPr lang="zh-CN" altLang="en-US" dirty="0"/>
              <a:t>中，我们通过</a:t>
            </a:r>
            <a:r>
              <a:rPr lang="en-US" altLang="zh-CN" dirty="0"/>
              <a:t>Docker</a:t>
            </a:r>
            <a:r>
              <a:rPr lang="zh-CN" altLang="en-US" dirty="0"/>
              <a:t>的方式部署安装</a:t>
            </a:r>
            <a:r>
              <a:rPr lang="en-US" altLang="zh-CN" dirty="0"/>
              <a:t>MongoDB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具体安装方法参考资料目录中的</a:t>
            </a:r>
            <a:r>
              <a:rPr lang="en-US" altLang="zh-CN" dirty="0"/>
              <a:t>《docker</a:t>
            </a:r>
            <a:r>
              <a:rPr lang="zh-CN" altLang="en-US" dirty="0"/>
              <a:t>安装</a:t>
            </a:r>
            <a:r>
              <a:rPr lang="en-US" altLang="zh-CN" dirty="0"/>
              <a:t>MongoDB.md》</a:t>
            </a:r>
            <a:r>
              <a:rPr lang="zh-CN" altLang="en-US" dirty="0"/>
              <a:t>文件。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application.properties</a:t>
            </a:r>
            <a:r>
              <a:rPr lang="zh-CN" altLang="en-US" dirty="0"/>
              <a:t>中引入</a:t>
            </a:r>
            <a:r>
              <a:rPr lang="en-US" altLang="zh-CN" dirty="0"/>
              <a:t>spring-data-</a:t>
            </a:r>
            <a:r>
              <a:rPr lang="en-US" altLang="zh-CN" dirty="0" err="1"/>
              <a:t>mongodb</a:t>
            </a:r>
            <a:r>
              <a:rPr lang="zh-CN" altLang="en-US" dirty="0"/>
              <a:t>的配置。</a:t>
            </a:r>
          </a:p>
        </p:txBody>
      </p:sp>
    </p:spTree>
    <p:extLst>
      <p:ext uri="{BB962C8B-B14F-4D97-AF65-F5344CB8AC3E}">
        <p14:creationId xmlns:p14="http://schemas.microsoft.com/office/powerpoint/2010/main" val="1407047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构造数据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8DA5A7D-1FD0-41FE-919F-765FA266C37F}"/>
              </a:ext>
            </a:extLst>
          </p:cNvPr>
          <p:cNvSpPr/>
          <p:nvPr/>
        </p:nvSpPr>
        <p:spPr bwMode="auto">
          <a:xfrm>
            <a:off x="1703680" y="3540152"/>
            <a:ext cx="1823903" cy="1524532"/>
          </a:xfrm>
          <a:custGeom>
            <a:avLst/>
            <a:gdLst>
              <a:gd name="T0" fmla="*/ 2143 w 2858"/>
              <a:gd name="T1" fmla="*/ 0 h 2475"/>
              <a:gd name="T2" fmla="*/ 2501 w 2858"/>
              <a:gd name="T3" fmla="*/ 619 h 2475"/>
              <a:gd name="T4" fmla="*/ 2858 w 2858"/>
              <a:gd name="T5" fmla="*/ 1238 h 2475"/>
              <a:gd name="T6" fmla="*/ 2501 w 2858"/>
              <a:gd name="T7" fmla="*/ 1856 h 2475"/>
              <a:gd name="T8" fmla="*/ 2143 w 2858"/>
              <a:gd name="T9" fmla="*/ 2475 h 2475"/>
              <a:gd name="T10" fmla="*/ 1429 w 2858"/>
              <a:gd name="T11" fmla="*/ 2475 h 2475"/>
              <a:gd name="T12" fmla="*/ 714 w 2858"/>
              <a:gd name="T13" fmla="*/ 2475 h 2475"/>
              <a:gd name="T14" fmla="*/ 357 w 2858"/>
              <a:gd name="T15" fmla="*/ 1856 h 2475"/>
              <a:gd name="T16" fmla="*/ 0 w 2858"/>
              <a:gd name="T17" fmla="*/ 1238 h 2475"/>
              <a:gd name="T18" fmla="*/ 357 w 2858"/>
              <a:gd name="T19" fmla="*/ 619 h 2475"/>
              <a:gd name="T20" fmla="*/ 714 w 2858"/>
              <a:gd name="T21" fmla="*/ 0 h 2475"/>
              <a:gd name="T22" fmla="*/ 1429 w 2858"/>
              <a:gd name="T23" fmla="*/ 0 h 2475"/>
              <a:gd name="T24" fmla="*/ 2143 w 2858"/>
              <a:gd name="T25" fmla="*/ 0 h 2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58" h="2475">
                <a:moveTo>
                  <a:pt x="2143" y="0"/>
                </a:moveTo>
                <a:lnTo>
                  <a:pt x="2501" y="619"/>
                </a:lnTo>
                <a:lnTo>
                  <a:pt x="2858" y="1238"/>
                </a:lnTo>
                <a:lnTo>
                  <a:pt x="2501" y="1856"/>
                </a:lnTo>
                <a:lnTo>
                  <a:pt x="2143" y="2475"/>
                </a:lnTo>
                <a:lnTo>
                  <a:pt x="1429" y="2475"/>
                </a:lnTo>
                <a:lnTo>
                  <a:pt x="714" y="2475"/>
                </a:lnTo>
                <a:lnTo>
                  <a:pt x="357" y="1856"/>
                </a:lnTo>
                <a:lnTo>
                  <a:pt x="0" y="1238"/>
                </a:lnTo>
                <a:lnTo>
                  <a:pt x="357" y="619"/>
                </a:lnTo>
                <a:lnTo>
                  <a:pt x="714" y="0"/>
                </a:lnTo>
                <a:lnTo>
                  <a:pt x="1429" y="0"/>
                </a:lnTo>
                <a:lnTo>
                  <a:pt x="2143" y="0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19" name="Line 7">
            <a:extLst>
              <a:ext uri="{FF2B5EF4-FFF2-40B4-BE49-F238E27FC236}">
                <a16:creationId xmlns:a16="http://schemas.microsoft.com/office/drawing/2014/main" id="{9064AAED-C4FA-4EBC-A4A1-A0D6D9BC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95327" y="2977693"/>
            <a:ext cx="850506" cy="559926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20" name="Line 8">
            <a:extLst>
              <a:ext uri="{FF2B5EF4-FFF2-40B4-BE49-F238E27FC236}">
                <a16:creationId xmlns:a16="http://schemas.microsoft.com/office/drawing/2014/main" id="{80CEA7D5-9A6D-40F3-A64A-AE376927B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3296" y="4299766"/>
            <a:ext cx="432537" cy="2651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A5EED26D-E503-4092-BC2A-44AD8F3AC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5327" y="5052039"/>
            <a:ext cx="850506" cy="618476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309EFB04-0847-4E73-81E7-6847168A6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616" y="2423343"/>
            <a:ext cx="4920569" cy="102774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091CC133-C091-44B8-862E-6F5316F82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449" y="2153343"/>
            <a:ext cx="2880000" cy="540000"/>
          </a:xfrm>
          <a:prstGeom prst="rect">
            <a:avLst/>
          </a:pr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90204" pitchFamily="34" charset="0"/>
              </a:rPr>
              <a:t>所属行政区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28A4CD9C-604A-4BA1-8E60-44088A2BE906}"/>
              </a:ext>
            </a:extLst>
          </p:cNvPr>
          <p:cNvSpPr txBox="1"/>
          <p:nvPr/>
        </p:nvSpPr>
        <p:spPr>
          <a:xfrm>
            <a:off x="4098063" y="2782141"/>
            <a:ext cx="4575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例如：上海市，浦东区、长宁区、闵行区等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77C915AC-CA12-45F2-961E-9276D4A56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616" y="3811744"/>
            <a:ext cx="4920569" cy="102648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6A7B02AE-172A-4304-AB73-3C152902A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449" y="3537619"/>
            <a:ext cx="2880000" cy="540000"/>
          </a:xfrm>
          <a:prstGeom prst="rect">
            <a:avLst/>
          </a:pr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90204" pitchFamily="34" charset="0"/>
              </a:rPr>
              <a:t>所属商业圈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E9CD0501-1D38-4A0E-9898-620FDD27DA7F}"/>
              </a:ext>
            </a:extLst>
          </p:cNvPr>
          <p:cNvSpPr txBox="1"/>
          <p:nvPr/>
        </p:nvSpPr>
        <p:spPr>
          <a:xfrm>
            <a:off x="4098063" y="4158967"/>
            <a:ext cx="4575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例如：北蔡、万体馆、花木、航头、上海南站等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D0CE455A-146E-46F9-813F-88A9045E3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616" y="5202670"/>
            <a:ext cx="4920569" cy="102774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BD60F787-25F8-4C59-B1C2-256FC4C84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449" y="4928884"/>
            <a:ext cx="2880000" cy="540000"/>
          </a:xfrm>
          <a:prstGeom prst="rect">
            <a:avLst/>
          </a:pr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90204" pitchFamily="34" charset="0"/>
              </a:rPr>
              <a:t>所在小区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1DE03B8E-40FB-457F-BB46-F5326B4FF634}"/>
              </a:ext>
            </a:extLst>
          </p:cNvPr>
          <p:cNvSpPr txBox="1"/>
          <p:nvPr/>
        </p:nvSpPr>
        <p:spPr>
          <a:xfrm>
            <a:off x="4098063" y="5546636"/>
            <a:ext cx="4575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例如：徐汇嘉馨公寓、金兰花苑、平华大厦等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EE6737ED-8F88-46A1-8819-B542FD92C8CE}"/>
              </a:ext>
            </a:extLst>
          </p:cNvPr>
          <p:cNvSpPr txBox="1"/>
          <p:nvPr/>
        </p:nvSpPr>
        <p:spPr>
          <a:xfrm>
            <a:off x="2024570" y="3880597"/>
            <a:ext cx="119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房源</a:t>
            </a:r>
            <a:endParaRPr lang="en-US" altLang="zh-CN" sz="2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数据</a:t>
            </a:r>
            <a:endParaRPr lang="en-US" altLang="zh-CN" sz="2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32" name="文本占位符 1">
            <a:extLst>
              <a:ext uri="{FF2B5EF4-FFF2-40B4-BE49-F238E27FC236}">
                <a16:creationId xmlns:a16="http://schemas.microsoft.com/office/drawing/2014/main" id="{9662C9BF-84EE-4614-BB88-6408CA719F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479068"/>
          </a:xfrm>
        </p:spPr>
        <p:txBody>
          <a:bodyPr/>
          <a:lstStyle/>
          <a:p>
            <a:r>
              <a:rPr lang="zh-CN" altLang="en-US" dirty="0"/>
              <a:t>为了数据的真实性，我们从网上抓取一些小区的数据，小区的位置数据通过百度地图</a:t>
            </a:r>
            <a:r>
              <a:rPr lang="en-US" altLang="zh-CN" dirty="0"/>
              <a:t>API</a:t>
            </a:r>
            <a:r>
              <a:rPr lang="zh-CN" altLang="en-US" dirty="0"/>
              <a:t>获取。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695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构造数据 </a:t>
            </a:r>
            <a:r>
              <a:rPr lang="en-US" altLang="zh-CN" dirty="0"/>
              <a:t>– </a:t>
            </a:r>
            <a:r>
              <a:rPr lang="zh-CN" altLang="en-US" dirty="0"/>
              <a:t>行政区数据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9CDA2A10-8DF5-4586-8968-0F47A0DF50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850661"/>
          </a:xfrm>
        </p:spPr>
        <p:txBody>
          <a:bodyPr/>
          <a:lstStyle/>
          <a:p>
            <a:r>
              <a:rPr lang="zh-CN" altLang="en-US" dirty="0"/>
              <a:t>案例以上海市为例，其有</a:t>
            </a:r>
            <a:r>
              <a:rPr lang="en-US" altLang="zh-CN" dirty="0"/>
              <a:t>16</a:t>
            </a:r>
            <a:r>
              <a:rPr lang="zh-CN" altLang="en-US" dirty="0"/>
              <a:t>个行政区。</a:t>
            </a:r>
            <a:endParaRPr lang="en-US" altLang="zh-CN" dirty="0"/>
          </a:p>
          <a:p>
            <a:r>
              <a:rPr lang="zh-CN" altLang="en-US" dirty="0"/>
              <a:t>构造完成的数据如下：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55B0AB-063C-4EEB-9F1C-D2AB6F1E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48" y="2402129"/>
            <a:ext cx="7966710" cy="4030218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7266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构造数据 </a:t>
            </a:r>
            <a:r>
              <a:rPr lang="en-US" altLang="zh-CN" dirty="0"/>
              <a:t>– </a:t>
            </a:r>
            <a:r>
              <a:rPr lang="zh-CN" altLang="en-US" dirty="0"/>
              <a:t>商圈数据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A015161C-DD90-458A-8983-6D186BFB15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947615"/>
          </a:xfrm>
        </p:spPr>
        <p:txBody>
          <a:bodyPr/>
          <a:lstStyle/>
          <a:p>
            <a:r>
              <a:rPr lang="zh-CN" altLang="en-US" dirty="0"/>
              <a:t>商圈数据是行政区的下级分类。</a:t>
            </a:r>
            <a:endParaRPr lang="en-US" altLang="zh-CN" dirty="0"/>
          </a:p>
          <a:p>
            <a:r>
              <a:rPr lang="zh-CN" altLang="en-US" dirty="0"/>
              <a:t>构造完成后有</a:t>
            </a:r>
            <a:r>
              <a:rPr lang="en-US" altLang="zh-CN" dirty="0"/>
              <a:t>198</a:t>
            </a:r>
            <a:r>
              <a:rPr lang="zh-CN" altLang="en-US" dirty="0"/>
              <a:t>条数据。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95B4E6-D7F6-4D92-A30B-C4496996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04" y="1590102"/>
            <a:ext cx="7605522" cy="658368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3B475D-3DFA-4F97-B238-E6A58A16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53" y="2727790"/>
            <a:ext cx="9937242" cy="3675888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072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构造数据 </a:t>
            </a:r>
            <a:r>
              <a:rPr lang="en-US" altLang="zh-CN" dirty="0"/>
              <a:t>– </a:t>
            </a:r>
            <a:r>
              <a:rPr lang="zh-CN" altLang="en-US" dirty="0"/>
              <a:t>小区数据</a:t>
            </a: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A5A84AF3-F989-4300-AE3F-009D8CA28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1296936"/>
          </a:xfrm>
        </p:spPr>
        <p:txBody>
          <a:bodyPr/>
          <a:lstStyle/>
          <a:p>
            <a:r>
              <a:rPr lang="zh-CN" altLang="en-US" dirty="0"/>
              <a:t>小区数据抓取网上的数据。</a:t>
            </a:r>
            <a:endParaRPr lang="en-US" altLang="zh-CN" dirty="0"/>
          </a:p>
          <a:p>
            <a:r>
              <a:rPr lang="zh-CN" altLang="en-US" dirty="0"/>
              <a:t>抓取完成后，共有</a:t>
            </a:r>
            <a:r>
              <a:rPr lang="en-US" altLang="zh-CN" dirty="0"/>
              <a:t>20510</a:t>
            </a:r>
            <a:r>
              <a:rPr lang="zh-CN" altLang="en-US" dirty="0"/>
              <a:t>条数据。（建议使用提供的数据即可，无需重新抓取）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81B3E8D-5F6F-4C5F-B6F8-D01BA912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19" y="2666518"/>
            <a:ext cx="8823770" cy="3588449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81728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构造数据 </a:t>
            </a:r>
            <a:r>
              <a:rPr lang="en-US" altLang="zh-CN" dirty="0"/>
              <a:t>–</a:t>
            </a:r>
            <a:r>
              <a:rPr lang="zh-CN" altLang="en-US" dirty="0"/>
              <a:t>房源数据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6C18B65-D000-4F34-BB99-21B151E45D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457271"/>
            <a:ext cx="10749598" cy="1288323"/>
          </a:xfrm>
        </p:spPr>
        <p:txBody>
          <a:bodyPr/>
          <a:lstStyle/>
          <a:p>
            <a:r>
              <a:rPr lang="zh-CN" altLang="en-US" dirty="0"/>
              <a:t>由于房源数据仅仅是展现数量，所以就不再进行数据抓取了，按照小区数据进行构造即可。</a:t>
            </a:r>
            <a:endParaRPr lang="en-US" altLang="zh-CN" dirty="0"/>
          </a:p>
          <a:p>
            <a:r>
              <a:rPr lang="zh-CN" altLang="en-US" dirty="0"/>
              <a:t>每个小区随机构造</a:t>
            </a:r>
            <a:r>
              <a:rPr lang="en-US" altLang="zh-CN" dirty="0"/>
              <a:t>1~20</a:t>
            </a:r>
            <a:r>
              <a:rPr lang="zh-CN" altLang="en-US" dirty="0"/>
              <a:t>个房源数据。</a:t>
            </a:r>
            <a:endParaRPr lang="en-US" altLang="zh-CN" dirty="0"/>
          </a:p>
          <a:p>
            <a:r>
              <a:rPr lang="zh-CN" altLang="en-US" dirty="0"/>
              <a:t>最终构造完成有</a:t>
            </a:r>
            <a:r>
              <a:rPr lang="en-US" altLang="zh-CN" dirty="0"/>
              <a:t>106094</a:t>
            </a:r>
            <a:r>
              <a:rPr lang="zh-CN" altLang="en-US" dirty="0"/>
              <a:t>条数据。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658262-9DB1-4F3C-BE7C-1FDB0DD0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2" y="2779046"/>
            <a:ext cx="6350603" cy="3834765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0849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MongoDB</a:t>
            </a:r>
            <a:r>
              <a:rPr lang="zh-CN" altLang="en-US" dirty="0"/>
              <a:t>的聚合操作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0E9B7082-0039-4EF6-BCBC-075418AAF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3850540"/>
          </a:xfrm>
        </p:spPr>
        <p:txBody>
          <a:bodyPr/>
          <a:lstStyle/>
          <a:p>
            <a:r>
              <a:rPr lang="en-US" altLang="zh-CN" dirty="0"/>
              <a:t>MongoDB</a:t>
            </a:r>
            <a:r>
              <a:rPr lang="zh-CN" altLang="en-US" dirty="0"/>
              <a:t>的聚合操作是以管道的形式完成的，在一个管道处理完毕后将结果传递给下一个管道处理。</a:t>
            </a:r>
            <a:endParaRPr lang="en-US" altLang="zh-CN" dirty="0"/>
          </a:p>
          <a:p>
            <a:r>
              <a:rPr lang="zh-CN" altLang="en-US" dirty="0"/>
              <a:t>常用的聚合操作有：</a:t>
            </a:r>
            <a:endParaRPr lang="en-US" altLang="zh-CN" dirty="0"/>
          </a:p>
          <a:p>
            <a:pPr lvl="1"/>
            <a:r>
              <a:rPr lang="en-US" altLang="zh-CN" dirty="0"/>
              <a:t>$project</a:t>
            </a:r>
            <a:r>
              <a:rPr lang="zh-CN" altLang="en-US" dirty="0"/>
              <a:t>：修改输入文档的结构。可以用来重命名、增加或删除域，也可以用于创建计算结果以及嵌套文档。</a:t>
            </a:r>
          </a:p>
          <a:p>
            <a:pPr lvl="1"/>
            <a:r>
              <a:rPr lang="en-US" altLang="zh-CN" dirty="0"/>
              <a:t>$match</a:t>
            </a:r>
            <a:r>
              <a:rPr lang="zh-CN" altLang="en-US" dirty="0"/>
              <a:t>：用于过滤数据，只输出符合条件的文档。</a:t>
            </a:r>
            <a:r>
              <a:rPr lang="en-US" altLang="zh-CN" dirty="0"/>
              <a:t>$match</a:t>
            </a:r>
            <a:r>
              <a:rPr lang="zh-CN" altLang="en-US" dirty="0"/>
              <a:t>使用</a:t>
            </a:r>
            <a:r>
              <a:rPr lang="en-US" altLang="zh-CN" dirty="0"/>
              <a:t>MongoDB</a:t>
            </a:r>
            <a:r>
              <a:rPr lang="zh-CN" altLang="en-US" dirty="0"/>
              <a:t>的标准查询操作。</a:t>
            </a:r>
          </a:p>
          <a:p>
            <a:pPr lvl="1"/>
            <a:r>
              <a:rPr lang="en-US" altLang="zh-CN" dirty="0"/>
              <a:t>$limit</a:t>
            </a:r>
            <a:r>
              <a:rPr lang="zh-CN" altLang="en-US" dirty="0"/>
              <a:t>：用来限制</a:t>
            </a:r>
            <a:r>
              <a:rPr lang="en-US" altLang="zh-CN" dirty="0"/>
              <a:t>MongoDB</a:t>
            </a:r>
            <a:r>
              <a:rPr lang="zh-CN" altLang="en-US" dirty="0"/>
              <a:t>聚合管道返回的文档数。</a:t>
            </a:r>
          </a:p>
          <a:p>
            <a:pPr lvl="1"/>
            <a:r>
              <a:rPr lang="en-US" altLang="zh-CN" dirty="0"/>
              <a:t>$skip</a:t>
            </a:r>
            <a:r>
              <a:rPr lang="zh-CN" altLang="en-US" dirty="0"/>
              <a:t>：在聚合管道中跳过指定数量的文档，并返回余下的文档。</a:t>
            </a:r>
          </a:p>
          <a:p>
            <a:pPr lvl="1"/>
            <a:r>
              <a:rPr lang="en-US" altLang="zh-CN" dirty="0"/>
              <a:t>$unwind</a:t>
            </a:r>
            <a:r>
              <a:rPr lang="zh-CN" altLang="en-US" dirty="0"/>
              <a:t>：将文档中的某一个数组类型字段拆分成多条，每条包含数组中的一个值。</a:t>
            </a:r>
          </a:p>
          <a:p>
            <a:pPr lvl="1"/>
            <a:r>
              <a:rPr lang="en-US" altLang="zh-CN" dirty="0">
                <a:solidFill>
                  <a:srgbClr val="B60004"/>
                </a:solidFill>
              </a:rPr>
              <a:t>$group</a:t>
            </a:r>
            <a:r>
              <a:rPr lang="zh-CN" altLang="en-US" dirty="0">
                <a:solidFill>
                  <a:srgbClr val="B60004"/>
                </a:solidFill>
              </a:rPr>
              <a:t>：将集合中的文档分组，可用于统计结果。</a:t>
            </a:r>
          </a:p>
          <a:p>
            <a:pPr lvl="1"/>
            <a:r>
              <a:rPr lang="en-US" altLang="zh-CN" dirty="0"/>
              <a:t>$sort</a:t>
            </a:r>
            <a:r>
              <a:rPr lang="zh-CN" altLang="en-US" dirty="0"/>
              <a:t>：将输入文档排序后输出。</a:t>
            </a:r>
          </a:p>
          <a:p>
            <a:pPr lvl="1"/>
            <a:r>
              <a:rPr lang="en-US" altLang="zh-CN" dirty="0"/>
              <a:t>$</a:t>
            </a:r>
            <a:r>
              <a:rPr lang="en-US" altLang="zh-CN" dirty="0" err="1"/>
              <a:t>geoNear</a:t>
            </a:r>
            <a:r>
              <a:rPr lang="zh-CN" altLang="en-US" dirty="0"/>
              <a:t>：输出接近某一地理位置的有序文档。</a:t>
            </a:r>
          </a:p>
        </p:txBody>
      </p:sp>
    </p:spTree>
    <p:extLst>
      <p:ext uri="{BB962C8B-B14F-4D97-AF65-F5344CB8AC3E}">
        <p14:creationId xmlns:p14="http://schemas.microsoft.com/office/powerpoint/2010/main" val="335452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173" y="267747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地图应用场景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442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MongoDB</a:t>
            </a:r>
            <a:r>
              <a:rPr lang="zh-CN" altLang="en-US" dirty="0"/>
              <a:t>的聚合操作符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919C895F-5AD8-4EF0-AE8E-1E274E6754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457271"/>
            <a:ext cx="10749598" cy="850662"/>
          </a:xfrm>
        </p:spPr>
        <p:txBody>
          <a:bodyPr/>
          <a:lstStyle/>
          <a:p>
            <a:r>
              <a:rPr lang="en-US" altLang="zh-CN" dirty="0"/>
              <a:t>MongoDB</a:t>
            </a:r>
            <a:r>
              <a:rPr lang="zh-CN" altLang="en-US" dirty="0"/>
              <a:t>的聚合操作符主要用于处理数据</a:t>
            </a:r>
            <a:r>
              <a:rPr lang="en-US" altLang="zh-CN" dirty="0"/>
              <a:t>(</a:t>
            </a:r>
            <a:r>
              <a:rPr lang="zh-CN" altLang="en-US" dirty="0"/>
              <a:t>诸如统计平均值</a:t>
            </a:r>
            <a:r>
              <a:rPr lang="en-US" altLang="zh-CN" dirty="0"/>
              <a:t>,</a:t>
            </a:r>
            <a:r>
              <a:rPr lang="zh-CN" altLang="en-US" dirty="0"/>
              <a:t>求和等</a:t>
            </a:r>
            <a:r>
              <a:rPr lang="en-US" altLang="zh-CN" dirty="0"/>
              <a:t>)</a:t>
            </a:r>
            <a:r>
              <a:rPr lang="zh-CN" altLang="en-US" dirty="0"/>
              <a:t>，并返回计算后的数据结果。</a:t>
            </a:r>
            <a:endParaRPr lang="en-US" altLang="zh-CN" dirty="0"/>
          </a:p>
          <a:p>
            <a:r>
              <a:rPr lang="zh-CN" altLang="en-US" dirty="0"/>
              <a:t>类似</a:t>
            </a:r>
            <a:r>
              <a:rPr lang="en-US" altLang="zh-CN" dirty="0"/>
              <a:t>SQL</a:t>
            </a:r>
            <a:r>
              <a:rPr lang="zh-CN" altLang="en-US" dirty="0"/>
              <a:t>语句中的 </a:t>
            </a:r>
            <a:r>
              <a:rPr lang="en-US" altLang="zh-CN" dirty="0"/>
              <a:t>count(*)</a:t>
            </a:r>
            <a:r>
              <a:rPr lang="zh-CN" altLang="en-US" dirty="0"/>
              <a:t>操作，常用操作如下：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5E9D1F9-6D78-4835-89B0-5928526CF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26009"/>
              </p:ext>
            </p:extLst>
          </p:nvPr>
        </p:nvGraphicFramePr>
        <p:xfrm>
          <a:off x="914400" y="2346960"/>
          <a:ext cx="10674851" cy="4228321"/>
        </p:xfrm>
        <a:graphic>
          <a:graphicData uri="http://schemas.openxmlformats.org/drawingml/2006/table">
            <a:tbl>
              <a:tblPr/>
              <a:tblGrid>
                <a:gridCol w="1017587">
                  <a:extLst>
                    <a:ext uri="{9D8B030D-6E8A-4147-A177-3AD203B41FA5}">
                      <a16:colId xmlns:a16="http://schemas.microsoft.com/office/drawing/2014/main" val="1000876767"/>
                    </a:ext>
                  </a:extLst>
                </a:gridCol>
                <a:gridCol w="3883673">
                  <a:extLst>
                    <a:ext uri="{9D8B030D-6E8A-4147-A177-3AD203B41FA5}">
                      <a16:colId xmlns:a16="http://schemas.microsoft.com/office/drawing/2014/main" val="2075442684"/>
                    </a:ext>
                  </a:extLst>
                </a:gridCol>
                <a:gridCol w="5773591">
                  <a:extLst>
                    <a:ext uri="{9D8B030D-6E8A-4147-A177-3AD203B41FA5}">
                      <a16:colId xmlns:a16="http://schemas.microsoft.com/office/drawing/2014/main" val="1881158630"/>
                    </a:ext>
                  </a:extLst>
                </a:gridCol>
              </a:tblGrid>
              <a:tr h="256234"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ea typeface="Alibaba PuHuiTi B"/>
                        </a:rPr>
                        <a:t>表达式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ea typeface="Alibaba PuHuiTi B"/>
                        </a:rPr>
                        <a:t>描述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ea typeface="Alibaba PuHuiTi B"/>
                        </a:rPr>
                        <a:t>实例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110591"/>
                  </a:ext>
                </a:extLst>
              </a:tr>
              <a:tr h="53542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ea typeface="Alibaba PuHuiTi B"/>
                        </a:rPr>
                        <a:t>$sum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ea typeface="Alibaba PuHuiTi B"/>
                        </a:rPr>
                        <a:t>计算总和。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ea typeface="Alibaba PuHuiTi B"/>
                        </a:rPr>
                        <a:t>db.mycol.aggregate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([{$group : {_id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by_user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", 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num_tutorial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 : {$sum : "$likes"}}}])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77938"/>
                  </a:ext>
                </a:extLst>
              </a:tr>
              <a:tr h="53542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ea typeface="Alibaba PuHuiTi B"/>
                        </a:rPr>
                        <a:t>$avg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ea typeface="Alibaba PuHuiTi B"/>
                        </a:rPr>
                        <a:t>计算平均值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ea typeface="Alibaba PuHuiTi B"/>
                        </a:rPr>
                        <a:t>db.mycol.aggregate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([{$group : {_id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by_user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", 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num_tutorial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 : {$avg : "$likes"}}}])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183272"/>
                  </a:ext>
                </a:extLst>
              </a:tr>
              <a:tr h="535426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ea typeface="Alibaba PuHuiTi B"/>
                        </a:rPr>
                        <a:t>$min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ea typeface="Alibaba PuHuiTi B"/>
                        </a:rPr>
                        <a:t>获取集合中所有文档对应值得最小值。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ea typeface="Alibaba PuHuiTi B"/>
                        </a:rPr>
                        <a:t>db.mycol.aggregate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([{$group : {_id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by_user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", 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num_tutorial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 : {$min : "$likes"}}}])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432755"/>
                  </a:ext>
                </a:extLst>
              </a:tr>
              <a:tr h="535426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ea typeface="Alibaba PuHuiTi B"/>
                        </a:rPr>
                        <a:t>$max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ea typeface="Alibaba PuHuiTi B"/>
                        </a:rPr>
                        <a:t>获取集合中所有文档对应值得最大值。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ea typeface="Alibaba PuHuiTi B"/>
                        </a:rPr>
                        <a:t>db.mycol.aggregate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([{$group : {_id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by_user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", 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num_tutorial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 : {$max : "$likes"}}}])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64919"/>
                  </a:ext>
                </a:extLst>
              </a:tr>
              <a:tr h="41026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ea typeface="Alibaba PuHuiTi B"/>
                        </a:rPr>
                        <a:t>$push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ea typeface="Alibaba PuHuiTi B"/>
                        </a:rPr>
                        <a:t>在结果文档中插入值到一个数组中。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ea typeface="Alibaba PuHuiTi B"/>
                        </a:rPr>
                        <a:t>db.mycol.aggregate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([{$group : {_id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by_user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", 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url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 : {$push: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url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"}}}])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2433"/>
                  </a:ext>
                </a:extLst>
              </a:tr>
              <a:tr h="47443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ea typeface="Alibaba PuHuiTi B"/>
                        </a:rPr>
                        <a:t>$addToSet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ea typeface="Alibaba PuHuiTi B"/>
                        </a:rPr>
                        <a:t>在结果文档中插入值到一个数组中，但不创建副本。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ea typeface="Alibaba PuHuiTi B"/>
                        </a:rPr>
                        <a:t>db.mycol.aggregate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([{$group : {_id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by_user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", 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url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 : {$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addToSet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url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"}}}])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140766"/>
                  </a:ext>
                </a:extLst>
              </a:tr>
              <a:tr h="535426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ea typeface="Alibaba PuHuiTi B"/>
                        </a:rPr>
                        <a:t>$first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ea typeface="Alibaba PuHuiTi B"/>
                        </a:rPr>
                        <a:t>根据资源文档的排序获取第一个文档数据。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ea typeface="Alibaba PuHuiTi B"/>
                        </a:rPr>
                        <a:t>db.mycol.aggregate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([{$group : {_id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by_user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", 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first_url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 : {$first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url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"}}}])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40873"/>
                  </a:ext>
                </a:extLst>
              </a:tr>
              <a:tr h="41026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ea typeface="Alibaba PuHuiTi B"/>
                        </a:rPr>
                        <a:t>$last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ea typeface="Alibaba PuHuiTi B"/>
                        </a:rPr>
                        <a:t>根据资源文档的排序获取最后一个文档数据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ea typeface="Alibaba PuHuiTi B"/>
                        </a:rPr>
                        <a:t>db.mycol.aggregate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([{$group : {_id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by_user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", 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last_url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 : {$last : "$</a:t>
                      </a:r>
                      <a:r>
                        <a:rPr lang="en-US" sz="1400" dirty="0" err="1">
                          <a:effectLst/>
                          <a:ea typeface="Alibaba PuHuiTi B"/>
                        </a:rPr>
                        <a:t>url</a:t>
                      </a:r>
                      <a:r>
                        <a:rPr lang="en-US" sz="1400" dirty="0">
                          <a:effectLst/>
                          <a:ea typeface="Alibaba PuHuiTi B"/>
                        </a:rPr>
                        <a:t>"}}}])</a:t>
                      </a:r>
                    </a:p>
                  </a:txBody>
                  <a:tcPr marL="32542" marR="32542" marT="18595" marB="18595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30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63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构造数据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MongoDB</a:t>
            </a:r>
            <a:r>
              <a:rPr lang="zh-CN" altLang="en-US" dirty="0"/>
              <a:t>的聚合案例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ED226DC4-F4F6-42D8-B84A-EDA9BD0695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798394"/>
          </a:xfrm>
        </p:spPr>
        <p:txBody>
          <a:bodyPr/>
          <a:lstStyle/>
          <a:p>
            <a:r>
              <a:rPr lang="zh-CN" altLang="en-US" dirty="0"/>
              <a:t>按照行政区查询每个区的房源数量以及平均价格。</a:t>
            </a:r>
            <a:endParaRPr lang="en-US" altLang="zh-CN" dirty="0"/>
          </a:p>
          <a:p>
            <a:r>
              <a:rPr lang="zh-CN" altLang="en-US" dirty="0"/>
              <a:t>查询语句如下：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B83FE1-273A-49B9-BE85-D17E2F8F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74" y="2486935"/>
            <a:ext cx="3390900" cy="2562225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519511-C24B-46BF-B30A-E0EFD0C0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9" y="1519309"/>
            <a:ext cx="4572000" cy="4943475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7E711AB3-D0A6-4D45-9C1E-D659B2FB1272}"/>
              </a:ext>
            </a:extLst>
          </p:cNvPr>
          <p:cNvSpPr/>
          <p:nvPr/>
        </p:nvSpPr>
        <p:spPr>
          <a:xfrm>
            <a:off x="4562623" y="3332726"/>
            <a:ext cx="2205306" cy="318499"/>
          </a:xfrm>
          <a:prstGeom prst="rightArrow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19238F-762B-4302-BE57-58FB32AED5EC}"/>
              </a:ext>
            </a:extLst>
          </p:cNvPr>
          <p:cNvSpPr txBox="1"/>
          <p:nvPr/>
        </p:nvSpPr>
        <p:spPr>
          <a:xfrm>
            <a:off x="5119955" y="3598770"/>
            <a:ext cx="1952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执行结果</a:t>
            </a:r>
          </a:p>
        </p:txBody>
      </p:sp>
    </p:spTree>
    <p:extLst>
      <p:ext uri="{BB962C8B-B14F-4D97-AF65-F5344CB8AC3E}">
        <p14:creationId xmlns:p14="http://schemas.microsoft.com/office/powerpoint/2010/main" val="104504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实现搜索 </a:t>
            </a:r>
            <a:r>
              <a:rPr lang="en-US" altLang="zh-CN" dirty="0"/>
              <a:t>– </a:t>
            </a:r>
            <a:r>
              <a:rPr lang="zh-CN" altLang="en-US" dirty="0"/>
              <a:t>分析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8E09844-5C9D-46BA-84F5-0FF12A97B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590102"/>
            <a:ext cx="11095399" cy="2262707"/>
          </a:xfrm>
        </p:spPr>
        <p:txBody>
          <a:bodyPr/>
          <a:lstStyle/>
          <a:p>
            <a:r>
              <a:rPr lang="zh-CN" altLang="en-US" dirty="0"/>
              <a:t>实现搜索的关键点：</a:t>
            </a:r>
            <a:endParaRPr lang="en-US" altLang="zh-CN" dirty="0"/>
          </a:p>
          <a:p>
            <a:r>
              <a:rPr lang="zh-CN" altLang="en-US" dirty="0"/>
              <a:t>通过矩形的对角的坐标可以确定矩形搜索范围。</a:t>
            </a:r>
            <a:endParaRPr lang="en-US" altLang="zh-CN" dirty="0"/>
          </a:p>
          <a:p>
            <a:r>
              <a:rPr lang="zh-CN" altLang="en-US" dirty="0"/>
              <a:t>需要按照不同的地图比例尺进行分组聚合查询，通过按照行政区、商圈或小区名进行分组，聚合数量、价格等数据。</a:t>
            </a:r>
            <a:endParaRPr lang="en-US" altLang="zh-CN" dirty="0"/>
          </a:p>
          <a:p>
            <a:r>
              <a:rPr lang="zh-CN" altLang="en-US" dirty="0"/>
              <a:t>响应的数据如下：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8E622F-16FE-4CB6-9E3A-65D61A38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240" y="3268236"/>
            <a:ext cx="8586407" cy="3088958"/>
          </a:xfrm>
          <a:prstGeom prst="rect">
            <a:avLst/>
          </a:prstGeom>
          <a:ln>
            <a:solidFill>
              <a:srgbClr val="B60004"/>
            </a:solidFill>
          </a:ln>
        </p:spPr>
      </p:pic>
    </p:spTree>
    <p:extLst>
      <p:ext uri="{BB962C8B-B14F-4D97-AF65-F5344CB8AC3E}">
        <p14:creationId xmlns:p14="http://schemas.microsoft.com/office/powerpoint/2010/main" val="66164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F2F3A6-8C4E-4B95-AC06-C827595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地图找房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D0CF3-4309-4B04-8AF4-FFB41F939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最终效果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53BA4-A86A-4F8F-A74B-76A726F9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8" y="1450499"/>
            <a:ext cx="10710672" cy="5163312"/>
          </a:xfrm>
          <a:prstGeom prst="rect">
            <a:avLst/>
          </a:prstGeom>
          <a:ln>
            <a:solidFill>
              <a:srgbClr val="B60004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32664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AD210B-8694-43A4-891A-E8DB3482E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0607" y="1523948"/>
            <a:ext cx="5760538" cy="4511040"/>
          </a:xfrm>
        </p:spPr>
        <p:txBody>
          <a:bodyPr/>
          <a:lstStyle/>
          <a:p>
            <a:r>
              <a:rPr lang="zh-CN" altLang="en-US" dirty="0"/>
              <a:t>地图找房的功能</a:t>
            </a:r>
            <a:endParaRPr lang="en-US" altLang="zh-CN" dirty="0"/>
          </a:p>
          <a:p>
            <a:r>
              <a:rPr lang="zh-CN" altLang="en-US" dirty="0"/>
              <a:t>搭建</a:t>
            </a:r>
            <a:r>
              <a:rPr lang="en-US" altLang="zh-CN" dirty="0"/>
              <a:t>MongoDB</a:t>
            </a:r>
            <a:r>
              <a:rPr lang="zh-CN" altLang="en-US" dirty="0"/>
              <a:t>环境</a:t>
            </a:r>
            <a:endParaRPr lang="en-US" altLang="zh-CN" dirty="0"/>
          </a:p>
          <a:p>
            <a:r>
              <a:rPr lang="en-US" altLang="zh-CN" dirty="0" err="1"/>
              <a:t>BMapGLLib</a:t>
            </a:r>
            <a:endParaRPr lang="en-US" altLang="zh-CN" dirty="0"/>
          </a:p>
          <a:p>
            <a:r>
              <a:rPr lang="zh-CN" altLang="en-US" dirty="0"/>
              <a:t>构造数据</a:t>
            </a:r>
            <a:endParaRPr lang="en-US" altLang="zh-CN" dirty="0"/>
          </a:p>
          <a:p>
            <a:r>
              <a:rPr lang="en-US" altLang="zh-CN" dirty="0"/>
              <a:t>MongoDB</a:t>
            </a:r>
            <a:r>
              <a:rPr lang="zh-CN" altLang="en-US" dirty="0"/>
              <a:t>的聚合查询</a:t>
            </a:r>
            <a:endParaRPr lang="en-US" altLang="zh-CN" dirty="0"/>
          </a:p>
          <a:p>
            <a:r>
              <a:rPr lang="zh-CN" altLang="en-US" dirty="0"/>
              <a:t>实现搜索功能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62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地图应用场景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网约车行业</a:t>
            </a: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D730450F-F96E-4B16-806A-20F0A59774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333043"/>
            <a:ext cx="10749598" cy="46718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在网约车场景中实现准定位、导航、司乘同显、精准计费等核心需求。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br>
              <a:rPr lang="zh-CN" altLang="en-US" dirty="0"/>
            </a:b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E9D5A8-3D94-4A16-BE90-7B7E0E90D1D2}"/>
              </a:ext>
            </a:extLst>
          </p:cNvPr>
          <p:cNvGrpSpPr/>
          <p:nvPr/>
        </p:nvGrpSpPr>
        <p:grpSpPr>
          <a:xfrm>
            <a:off x="803393" y="2038417"/>
            <a:ext cx="2144169" cy="4610160"/>
            <a:chOff x="813714" y="2224683"/>
            <a:chExt cx="2144169" cy="461016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F5980A4-166D-42C2-821C-1C1CF71F5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14" y="2224683"/>
              <a:ext cx="205740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88058ED-887D-40E9-91F6-47099B9508EC}"/>
                </a:ext>
              </a:extLst>
            </p:cNvPr>
            <p:cNvSpPr txBox="1"/>
            <p:nvPr/>
          </p:nvSpPr>
          <p:spPr>
            <a:xfrm>
              <a:off x="900484" y="6434733"/>
              <a:ext cx="2057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设置行程起终点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C07FF12-DA96-4786-8235-6078371DBBEC}"/>
              </a:ext>
            </a:extLst>
          </p:cNvPr>
          <p:cNvGrpSpPr/>
          <p:nvPr/>
        </p:nvGrpSpPr>
        <p:grpSpPr>
          <a:xfrm>
            <a:off x="4696956" y="2038417"/>
            <a:ext cx="2226923" cy="4610160"/>
            <a:chOff x="4707277" y="2224683"/>
            <a:chExt cx="2226923" cy="461016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FC28C7FA-D0E1-4EC0-97EA-50B39EF36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277" y="2224683"/>
              <a:ext cx="205740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2992CE-08C8-4FB3-BC60-05F7C2F4C5E6}"/>
                </a:ext>
              </a:extLst>
            </p:cNvPr>
            <p:cNvSpPr txBox="1"/>
            <p:nvPr/>
          </p:nvSpPr>
          <p:spPr>
            <a:xfrm>
              <a:off x="4971553" y="6434733"/>
              <a:ext cx="19626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智能语音导航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203E0CA-D594-4C54-BD47-82DC6D2E232F}"/>
              </a:ext>
            </a:extLst>
          </p:cNvPr>
          <p:cNvGrpSpPr/>
          <p:nvPr/>
        </p:nvGrpSpPr>
        <p:grpSpPr>
          <a:xfrm>
            <a:off x="8503750" y="2200342"/>
            <a:ext cx="3133725" cy="4191060"/>
            <a:chOff x="8514071" y="2386608"/>
            <a:chExt cx="3133725" cy="4191060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C66AAE20-D63C-47AE-9307-781DF1D05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071" y="2386608"/>
              <a:ext cx="3133725" cy="3790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1746C36-66A2-4464-AA45-F725D08A845E}"/>
                </a:ext>
              </a:extLst>
            </p:cNvPr>
            <p:cNvSpPr txBox="1"/>
            <p:nvPr/>
          </p:nvSpPr>
          <p:spPr>
            <a:xfrm>
              <a:off x="9615811" y="6177558"/>
              <a:ext cx="13258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司乘同显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1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地图应用场景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智能穿戴产品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2CCE11E2-E4DF-4241-97E6-9CA465E93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426190"/>
            <a:ext cx="10749598" cy="36368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实现智能穿戴设备定位、导航、轨迹追踪导等各种需求。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52DCFC-F0F8-4C34-8179-14C73DE9751C}"/>
              </a:ext>
            </a:extLst>
          </p:cNvPr>
          <p:cNvGrpSpPr/>
          <p:nvPr/>
        </p:nvGrpSpPr>
        <p:grpSpPr>
          <a:xfrm>
            <a:off x="8778916" y="1789879"/>
            <a:ext cx="3064669" cy="4623877"/>
            <a:chOff x="8778917" y="1953791"/>
            <a:chExt cx="3064669" cy="46238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80FB305-C046-4002-A2D4-2E7A49A4A739}"/>
                </a:ext>
              </a:extLst>
            </p:cNvPr>
            <p:cNvSpPr txBox="1"/>
            <p:nvPr/>
          </p:nvSpPr>
          <p:spPr>
            <a:xfrm>
              <a:off x="9615811" y="6177558"/>
              <a:ext cx="13258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全球定位</a:t>
              </a: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4E5261E-7EE3-4DAF-A252-67689DC0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8917" y="1953791"/>
              <a:ext cx="3064669" cy="4150519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26B39B7-9821-4115-ABC9-3A7FE130D539}"/>
              </a:ext>
            </a:extLst>
          </p:cNvPr>
          <p:cNvGrpSpPr/>
          <p:nvPr/>
        </p:nvGrpSpPr>
        <p:grpSpPr>
          <a:xfrm>
            <a:off x="816010" y="1820485"/>
            <a:ext cx="3241739" cy="4793326"/>
            <a:chOff x="816011" y="1984397"/>
            <a:chExt cx="3241739" cy="479332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0782BD1-ADAC-4A94-9090-33EB1DF9D8C9}"/>
                </a:ext>
              </a:extLst>
            </p:cNvPr>
            <p:cNvSpPr txBox="1"/>
            <p:nvPr/>
          </p:nvSpPr>
          <p:spPr>
            <a:xfrm>
              <a:off x="1250309" y="6377613"/>
              <a:ext cx="2057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实时定位</a:t>
              </a: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60FACB2-80C5-4B01-ABB0-611DD5FBC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011" y="1984397"/>
              <a:ext cx="3241739" cy="439321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DD276D1-0497-41FC-98FF-49E566606CCD}"/>
              </a:ext>
            </a:extLst>
          </p:cNvPr>
          <p:cNvGrpSpPr/>
          <p:nvPr/>
        </p:nvGrpSpPr>
        <p:grpSpPr>
          <a:xfrm>
            <a:off x="4871343" y="1942660"/>
            <a:ext cx="3087719" cy="4658924"/>
            <a:chOff x="4871344" y="2106572"/>
            <a:chExt cx="3087719" cy="4658924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C8B64F4-FD28-41AA-8804-AF51F01212C4}"/>
                </a:ext>
              </a:extLst>
            </p:cNvPr>
            <p:cNvSpPr txBox="1"/>
            <p:nvPr/>
          </p:nvSpPr>
          <p:spPr>
            <a:xfrm>
              <a:off x="5333999" y="6365386"/>
              <a:ext cx="13258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室内定位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8CAC19C-7994-4E20-BDFA-52E26EC7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1344" y="2106572"/>
              <a:ext cx="3087719" cy="4334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5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地图应用场景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智能物流行业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2CCE11E2-E4DF-4241-97E6-9CA465E93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75536"/>
            <a:ext cx="10749598" cy="36368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dirty="0"/>
              <a:t>智能物流解决放中，地图技术支撑物流下单、分单、干线运输规划、轨迹管理等多类核心业务场景。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FABDB0-AAC3-4BA8-A0D6-588F45DD7656}"/>
              </a:ext>
            </a:extLst>
          </p:cNvPr>
          <p:cNvGrpSpPr/>
          <p:nvPr/>
        </p:nvGrpSpPr>
        <p:grpSpPr>
          <a:xfrm>
            <a:off x="-361878" y="2547049"/>
            <a:ext cx="4953000" cy="4064850"/>
            <a:chOff x="-361878" y="2648108"/>
            <a:chExt cx="4953000" cy="406485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B811370-0EA6-4026-8673-6F433B9D905F}"/>
                </a:ext>
              </a:extLst>
            </p:cNvPr>
            <p:cNvSpPr txBox="1"/>
            <p:nvPr/>
          </p:nvSpPr>
          <p:spPr>
            <a:xfrm>
              <a:off x="1198938" y="5457510"/>
              <a:ext cx="2057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智能调度管理</a:t>
              </a: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7B8DB7B7-7BDD-4E9F-9F5A-6D122A96E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878" y="2648108"/>
              <a:ext cx="495300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8908270-59D3-4DDD-88A6-A7CDD6FD46B1}"/>
                </a:ext>
              </a:extLst>
            </p:cNvPr>
            <p:cNvSpPr txBox="1"/>
            <p:nvPr/>
          </p:nvSpPr>
          <p:spPr>
            <a:xfrm>
              <a:off x="506574" y="5851184"/>
              <a:ext cx="335126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使用智能调度算法搭建运输调度系统，实现智能化的运输调度管理。</a:t>
              </a:r>
            </a:p>
            <a:p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23EF921-5D6D-4F72-A919-65BB6FBDF86A}"/>
              </a:ext>
            </a:extLst>
          </p:cNvPr>
          <p:cNvGrpSpPr/>
          <p:nvPr/>
        </p:nvGrpSpPr>
        <p:grpSpPr>
          <a:xfrm>
            <a:off x="3820933" y="2547049"/>
            <a:ext cx="4953000" cy="4066762"/>
            <a:chOff x="3820933" y="2648108"/>
            <a:chExt cx="4953000" cy="406676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FD1DC54-7F13-449E-BA88-BBC0F1F0EC3F}"/>
                </a:ext>
              </a:extLst>
            </p:cNvPr>
            <p:cNvSpPr txBox="1"/>
            <p:nvPr/>
          </p:nvSpPr>
          <p:spPr>
            <a:xfrm>
              <a:off x="5509200" y="5374697"/>
              <a:ext cx="229305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违章查询管理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334AF6E9-A983-431B-A9D9-9D7C1EACD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0933" y="2648108"/>
              <a:ext cx="495300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BF1A746-E52A-4CB8-A767-28209361967A}"/>
                </a:ext>
              </a:extLst>
            </p:cNvPr>
            <p:cNvSpPr txBox="1"/>
            <p:nvPr/>
          </p:nvSpPr>
          <p:spPr>
            <a:xfrm>
              <a:off x="4750227" y="5853096"/>
              <a:ext cx="335126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结合违章查询接口和地图可视化工具展示车辆违章情况</a:t>
              </a:r>
            </a:p>
            <a:p>
              <a:endParaRPr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0B5E59F-4486-4380-95CC-1EA2CF024A95}"/>
              </a:ext>
            </a:extLst>
          </p:cNvPr>
          <p:cNvGrpSpPr/>
          <p:nvPr/>
        </p:nvGrpSpPr>
        <p:grpSpPr>
          <a:xfrm>
            <a:off x="7802251" y="2555005"/>
            <a:ext cx="4953000" cy="3980517"/>
            <a:chOff x="7802251" y="2656064"/>
            <a:chExt cx="4953000" cy="398051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CFA5E-4B5D-450F-AF4F-E5AA14B15BBA}"/>
                </a:ext>
              </a:extLst>
            </p:cNvPr>
            <p:cNvSpPr txBox="1"/>
            <p:nvPr/>
          </p:nvSpPr>
          <p:spPr>
            <a:xfrm>
              <a:off x="9277410" y="5374697"/>
              <a:ext cx="21830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AD2A26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物流可视化管理</a:t>
              </a:r>
            </a:p>
          </p:txBody>
        </p:sp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9F6092D-10DD-4786-ADB5-8E2FA3626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251" y="2656064"/>
              <a:ext cx="495300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77ADA14-EC5C-41CE-9691-B9036E5736B6}"/>
                </a:ext>
              </a:extLst>
            </p:cNvPr>
            <p:cNvSpPr txBox="1"/>
            <p:nvPr/>
          </p:nvSpPr>
          <p:spPr>
            <a:xfrm>
              <a:off x="8773933" y="5774807"/>
              <a:ext cx="3007519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使用物流大屏展示和监控物流业务运行情况</a:t>
              </a: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55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B8D74D-D71B-4903-A913-80A54254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地图应用场景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6422B-589D-49FA-A296-71654A39D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智能景区行业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2CCE11E2-E4DF-4241-97E6-9CA465E93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75536"/>
            <a:ext cx="10749598" cy="36368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dirty="0"/>
              <a:t>通过地图服务实现景区智能化、场景化，打造个性化智能景区。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85AF631-C337-4676-A8B7-B5561134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6" y="2257490"/>
            <a:ext cx="11927586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13975</TotalTime>
  <Words>3133</Words>
  <Application>Microsoft Office PowerPoint</Application>
  <PresentationFormat>宽屏</PresentationFormat>
  <Paragraphs>316</Paragraphs>
  <Slides>55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55</vt:i4>
      </vt:variant>
    </vt:vector>
  </HeadingPairs>
  <TitlesOfParts>
    <vt:vector size="76" baseType="lpstr">
      <vt:lpstr>Alibaba PuHuiTi B</vt:lpstr>
      <vt:lpstr>Alibaba PuHuiTi M</vt:lpstr>
      <vt:lpstr>Alibaba PuHuiTi Medium</vt:lpstr>
      <vt:lpstr>Alibaba PuHuiTi R</vt:lpstr>
      <vt:lpstr>Helvetica Neue</vt:lpstr>
      <vt:lpstr>阿里巴巴普惠体</vt:lpstr>
      <vt:lpstr>等线</vt:lpstr>
      <vt:lpstr>黑体</vt:lpstr>
      <vt:lpstr>宋体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地图专题课程</vt:lpstr>
      <vt:lpstr>PowerPoint 演示文稿</vt:lpstr>
      <vt:lpstr>地图技术概述</vt:lpstr>
      <vt:lpstr>地图技术概述</vt:lpstr>
      <vt:lpstr>地图应用场景</vt:lpstr>
      <vt:lpstr>地图应用场景</vt:lpstr>
      <vt:lpstr>地图应用场景</vt:lpstr>
      <vt:lpstr>地图应用场景</vt:lpstr>
      <vt:lpstr>地图应用场景</vt:lpstr>
      <vt:lpstr>地图应用场景</vt:lpstr>
      <vt:lpstr>PowerPoint 演示文稿</vt:lpstr>
      <vt:lpstr>常用地图服务的比较</vt:lpstr>
      <vt:lpstr>常用地图服务的比较</vt:lpstr>
      <vt:lpstr>常用地图服务的比较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百度地图基本API应用</vt:lpstr>
      <vt:lpstr>PowerPoint 演示文稿</vt:lpstr>
      <vt:lpstr>百度地图web API应用</vt:lpstr>
      <vt:lpstr>百度地图web API应用</vt:lpstr>
      <vt:lpstr>百度地图web API应用</vt:lpstr>
      <vt:lpstr>百度地图web API应用</vt:lpstr>
      <vt:lpstr>百度地图web API应用</vt:lpstr>
      <vt:lpstr>百度地图web API应用</vt:lpstr>
      <vt:lpstr>百度地图web API应用</vt:lpstr>
      <vt:lpstr>PowerPoint 演示文稿</vt:lpstr>
      <vt:lpstr>地图搜索案例：地图找房</vt:lpstr>
      <vt:lpstr>地图找房 </vt:lpstr>
      <vt:lpstr>地图找房 </vt:lpstr>
      <vt:lpstr>地图找房 </vt:lpstr>
      <vt:lpstr>地图找房 </vt:lpstr>
      <vt:lpstr>地图找房 </vt:lpstr>
      <vt:lpstr>地图找房 </vt:lpstr>
      <vt:lpstr>地图找房 </vt:lpstr>
      <vt:lpstr>地图找房 </vt:lpstr>
      <vt:lpstr>地图找房 </vt:lpstr>
      <vt:lpstr>地图找房 </vt:lpstr>
      <vt:lpstr>地图找房 </vt:lpstr>
      <vt:lpstr>地图找房 </vt:lpstr>
      <vt:lpstr>地图找房 </vt:lpstr>
      <vt:lpstr>地图找房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zhijun</cp:lastModifiedBy>
  <cp:revision>444</cp:revision>
  <dcterms:created xsi:type="dcterms:W3CDTF">2020-03-31T02:23:27Z</dcterms:created>
  <dcterms:modified xsi:type="dcterms:W3CDTF">2021-09-01T06:57:53Z</dcterms:modified>
</cp:coreProperties>
</file>